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841" r:id="rId3"/>
    <p:sldId id="257" r:id="rId4"/>
    <p:sldId id="302" r:id="rId5"/>
    <p:sldId id="780" r:id="rId6"/>
    <p:sldId id="840" r:id="rId7"/>
    <p:sldId id="822" r:id="rId8"/>
    <p:sldId id="845" r:id="rId9"/>
    <p:sldId id="824" r:id="rId10"/>
    <p:sldId id="258" r:id="rId11"/>
    <p:sldId id="259" r:id="rId12"/>
    <p:sldId id="842" r:id="rId13"/>
    <p:sldId id="260" r:id="rId14"/>
    <p:sldId id="843" r:id="rId15"/>
    <p:sldId id="261" r:id="rId16"/>
    <p:sldId id="844" r:id="rId17"/>
  </p:sldIdLst>
  <p:sldSz cx="12192000" cy="6858000"/>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60"/>
  </p:normalViewPr>
  <p:slideViewPr>
    <p:cSldViewPr snapToGrid="0">
      <p:cViewPr varScale="1">
        <p:scale>
          <a:sx n="61" d="100"/>
          <a:sy n="61" d="100"/>
        </p:scale>
        <p:origin x="18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62087569910419"/>
          <c:y val="9.8038225055953276E-2"/>
          <c:w val="0.78204525516854373"/>
          <c:h val="0.72899973861436895"/>
        </c:manualLayout>
      </c:layout>
      <c:barChart>
        <c:barDir val="col"/>
        <c:grouping val="clustered"/>
        <c:varyColors val="0"/>
        <c:ser>
          <c:idx val="0"/>
          <c:order val="0"/>
          <c:tx>
            <c:strRef>
              <c:f>基本水質値!$G$3</c:f>
              <c:strCache>
                <c:ptCount val="1"/>
                <c:pt idx="0">
                  <c:v>大腸菌群数</c:v>
                </c:pt>
              </c:strCache>
            </c:strRef>
          </c:tx>
          <c:spPr>
            <a:solidFill>
              <a:srgbClr val="AD23A3"/>
            </a:solidFill>
            <a:ln>
              <a:solidFill>
                <a:schemeClr val="tx1"/>
              </a:solidFill>
            </a:ln>
            <a:effectLst/>
          </c:spPr>
          <c:invertIfNegative val="0"/>
          <c:cat>
            <c:strRef>
              <c:f>基本水質値!$F$4:$F$32</c:f>
              <c:strCache>
                <c:ptCount val="29"/>
                <c:pt idx="0">
                  <c:v>H.1</c:v>
                </c:pt>
                <c:pt idx="1">
                  <c:v>H.2</c:v>
                </c:pt>
                <c:pt idx="2">
                  <c:v>H.3</c:v>
                </c:pt>
                <c:pt idx="3">
                  <c:v>H.4</c:v>
                </c:pt>
                <c:pt idx="4">
                  <c:v>H.5</c:v>
                </c:pt>
                <c:pt idx="5">
                  <c:v>H.6</c:v>
                </c:pt>
                <c:pt idx="6">
                  <c:v>H.7</c:v>
                </c:pt>
                <c:pt idx="7">
                  <c:v>H.8</c:v>
                </c:pt>
                <c:pt idx="8">
                  <c:v>H.9</c:v>
                </c:pt>
                <c:pt idx="9">
                  <c:v>H.10</c:v>
                </c:pt>
                <c:pt idx="10">
                  <c:v>H.11</c:v>
                </c:pt>
                <c:pt idx="11">
                  <c:v>H.12</c:v>
                </c:pt>
                <c:pt idx="12">
                  <c:v>H.13</c:v>
                </c:pt>
                <c:pt idx="13">
                  <c:v>H.14</c:v>
                </c:pt>
                <c:pt idx="14">
                  <c:v>H.15</c:v>
                </c:pt>
                <c:pt idx="15">
                  <c:v>H.16</c:v>
                </c:pt>
                <c:pt idx="16">
                  <c:v>H.17</c:v>
                </c:pt>
                <c:pt idx="17">
                  <c:v>H.18</c:v>
                </c:pt>
                <c:pt idx="18">
                  <c:v>H.19</c:v>
                </c:pt>
                <c:pt idx="19">
                  <c:v>H.20</c:v>
                </c:pt>
                <c:pt idx="20">
                  <c:v>H.21</c:v>
                </c:pt>
                <c:pt idx="21">
                  <c:v>H.22</c:v>
                </c:pt>
                <c:pt idx="22">
                  <c:v>H.23</c:v>
                </c:pt>
                <c:pt idx="23">
                  <c:v>H.24</c:v>
                </c:pt>
                <c:pt idx="24">
                  <c:v>H.25</c:v>
                </c:pt>
                <c:pt idx="25">
                  <c:v>H.26</c:v>
                </c:pt>
                <c:pt idx="26">
                  <c:v>H.27</c:v>
                </c:pt>
                <c:pt idx="27">
                  <c:v>H.28</c:v>
                </c:pt>
                <c:pt idx="28">
                  <c:v>H.29</c:v>
                </c:pt>
              </c:strCache>
            </c:strRef>
          </c:cat>
          <c:val>
            <c:numRef>
              <c:f>基本水質値!$G$4:$G$32</c:f>
              <c:numCache>
                <c:formatCode>General</c:formatCode>
                <c:ptCount val="29"/>
                <c:pt idx="0">
                  <c:v>7.8</c:v>
                </c:pt>
                <c:pt idx="1">
                  <c:v>0</c:v>
                </c:pt>
                <c:pt idx="2">
                  <c:v>0</c:v>
                </c:pt>
                <c:pt idx="3">
                  <c:v>2</c:v>
                </c:pt>
                <c:pt idx="4">
                  <c:v>2</c:v>
                </c:pt>
                <c:pt idx="5">
                  <c:v>79</c:v>
                </c:pt>
                <c:pt idx="6">
                  <c:v>2</c:v>
                </c:pt>
                <c:pt idx="7">
                  <c:v>0</c:v>
                </c:pt>
                <c:pt idx="8">
                  <c:v>0</c:v>
                </c:pt>
                <c:pt idx="9">
                  <c:v>4.5</c:v>
                </c:pt>
                <c:pt idx="10">
                  <c:v>23</c:v>
                </c:pt>
                <c:pt idx="11">
                  <c:v>22</c:v>
                </c:pt>
                <c:pt idx="12">
                  <c:v>23</c:v>
                </c:pt>
                <c:pt idx="13">
                  <c:v>4.5</c:v>
                </c:pt>
                <c:pt idx="14">
                  <c:v>2</c:v>
                </c:pt>
                <c:pt idx="15">
                  <c:v>4.5</c:v>
                </c:pt>
                <c:pt idx="16">
                  <c:v>790</c:v>
                </c:pt>
                <c:pt idx="17">
                  <c:v>2200</c:v>
                </c:pt>
                <c:pt idx="18">
                  <c:v>1300</c:v>
                </c:pt>
                <c:pt idx="19">
                  <c:v>490</c:v>
                </c:pt>
                <c:pt idx="20">
                  <c:v>2400</c:v>
                </c:pt>
                <c:pt idx="21">
                  <c:v>7900</c:v>
                </c:pt>
                <c:pt idx="22">
                  <c:v>7900</c:v>
                </c:pt>
                <c:pt idx="23">
                  <c:v>4900</c:v>
                </c:pt>
                <c:pt idx="24">
                  <c:v>2400</c:v>
                </c:pt>
                <c:pt idx="25">
                  <c:v>4900</c:v>
                </c:pt>
                <c:pt idx="26">
                  <c:v>7900</c:v>
                </c:pt>
                <c:pt idx="27">
                  <c:v>4900</c:v>
                </c:pt>
                <c:pt idx="28">
                  <c:v>24000</c:v>
                </c:pt>
              </c:numCache>
            </c:numRef>
          </c:val>
          <c:extLst>
            <c:ext xmlns:c16="http://schemas.microsoft.com/office/drawing/2014/chart" uri="{C3380CC4-5D6E-409C-BE32-E72D297353CC}">
              <c16:uniqueId val="{00000000-8BEF-44D0-92F7-65E7EC5034BB}"/>
            </c:ext>
          </c:extLst>
        </c:ser>
        <c:dLbls>
          <c:showLegendKey val="0"/>
          <c:showVal val="0"/>
          <c:showCatName val="0"/>
          <c:showSerName val="0"/>
          <c:showPercent val="0"/>
          <c:showBubbleSize val="0"/>
        </c:dLbls>
        <c:gapWidth val="150"/>
        <c:axId val="420160384"/>
        <c:axId val="1"/>
      </c:barChart>
      <c:scatterChart>
        <c:scatterStyle val="lineMarker"/>
        <c:varyColors val="0"/>
        <c:ser>
          <c:idx val="1"/>
          <c:order val="1"/>
          <c:tx>
            <c:strRef>
              <c:f>基本水質値!$H$3</c:f>
              <c:strCache>
                <c:ptCount val="1"/>
                <c:pt idx="0">
                  <c:v>pH</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strRef>
              <c:f>基本水質値!$F$4:$F$32</c:f>
              <c:strCache>
                <c:ptCount val="29"/>
                <c:pt idx="0">
                  <c:v>H.1</c:v>
                </c:pt>
                <c:pt idx="1">
                  <c:v>H.2</c:v>
                </c:pt>
                <c:pt idx="2">
                  <c:v>H.3</c:v>
                </c:pt>
                <c:pt idx="3">
                  <c:v>H.4</c:v>
                </c:pt>
                <c:pt idx="4">
                  <c:v>H.5</c:v>
                </c:pt>
                <c:pt idx="5">
                  <c:v>H.6</c:v>
                </c:pt>
                <c:pt idx="6">
                  <c:v>H.7</c:v>
                </c:pt>
                <c:pt idx="7">
                  <c:v>H.8</c:v>
                </c:pt>
                <c:pt idx="8">
                  <c:v>H.9</c:v>
                </c:pt>
                <c:pt idx="9">
                  <c:v>H.10</c:v>
                </c:pt>
                <c:pt idx="10">
                  <c:v>H.11</c:v>
                </c:pt>
                <c:pt idx="11">
                  <c:v>H.12</c:v>
                </c:pt>
                <c:pt idx="12">
                  <c:v>H.13</c:v>
                </c:pt>
                <c:pt idx="13">
                  <c:v>H.14</c:v>
                </c:pt>
                <c:pt idx="14">
                  <c:v>H.15</c:v>
                </c:pt>
                <c:pt idx="15">
                  <c:v>H.16</c:v>
                </c:pt>
                <c:pt idx="16">
                  <c:v>H.17</c:v>
                </c:pt>
                <c:pt idx="17">
                  <c:v>H.18</c:v>
                </c:pt>
                <c:pt idx="18">
                  <c:v>H.19</c:v>
                </c:pt>
                <c:pt idx="19">
                  <c:v>H.20</c:v>
                </c:pt>
                <c:pt idx="20">
                  <c:v>H.21</c:v>
                </c:pt>
                <c:pt idx="21">
                  <c:v>H.22</c:v>
                </c:pt>
                <c:pt idx="22">
                  <c:v>H.23</c:v>
                </c:pt>
                <c:pt idx="23">
                  <c:v>H.24</c:v>
                </c:pt>
                <c:pt idx="24">
                  <c:v>H.25</c:v>
                </c:pt>
                <c:pt idx="25">
                  <c:v>H.26</c:v>
                </c:pt>
                <c:pt idx="26">
                  <c:v>H.27</c:v>
                </c:pt>
                <c:pt idx="27">
                  <c:v>H.28</c:v>
                </c:pt>
                <c:pt idx="28">
                  <c:v>H.29</c:v>
                </c:pt>
              </c:strCache>
            </c:strRef>
          </c:xVal>
          <c:yVal>
            <c:numRef>
              <c:f>基本水質値!$H$4:$H$32</c:f>
              <c:numCache>
                <c:formatCode>General</c:formatCode>
                <c:ptCount val="29"/>
                <c:pt idx="0">
                  <c:v>5.0999999999999996</c:v>
                </c:pt>
                <c:pt idx="1">
                  <c:v>5</c:v>
                </c:pt>
                <c:pt idx="2">
                  <c:v>5.0999999999999996</c:v>
                </c:pt>
                <c:pt idx="3">
                  <c:v>5.0999999999999996</c:v>
                </c:pt>
                <c:pt idx="4">
                  <c:v>5.0999999999999996</c:v>
                </c:pt>
                <c:pt idx="5">
                  <c:v>5.0999999999999996</c:v>
                </c:pt>
                <c:pt idx="6">
                  <c:v>5.0999999999999996</c:v>
                </c:pt>
                <c:pt idx="7">
                  <c:v>5.3</c:v>
                </c:pt>
                <c:pt idx="8">
                  <c:v>5.3</c:v>
                </c:pt>
                <c:pt idx="9">
                  <c:v>5.4</c:v>
                </c:pt>
                <c:pt idx="10">
                  <c:v>5.4</c:v>
                </c:pt>
                <c:pt idx="11">
                  <c:v>5.6</c:v>
                </c:pt>
                <c:pt idx="12">
                  <c:v>5.9</c:v>
                </c:pt>
                <c:pt idx="13">
                  <c:v>5.9</c:v>
                </c:pt>
                <c:pt idx="14">
                  <c:v>6.1</c:v>
                </c:pt>
                <c:pt idx="15">
                  <c:v>6.3</c:v>
                </c:pt>
                <c:pt idx="16">
                  <c:v>6.4</c:v>
                </c:pt>
                <c:pt idx="17">
                  <c:v>6.5</c:v>
                </c:pt>
                <c:pt idx="18">
                  <c:v>6.5</c:v>
                </c:pt>
                <c:pt idx="19">
                  <c:v>6.5</c:v>
                </c:pt>
                <c:pt idx="20">
                  <c:v>6.8</c:v>
                </c:pt>
                <c:pt idx="21">
                  <c:v>6.8</c:v>
                </c:pt>
                <c:pt idx="22">
                  <c:v>6.8</c:v>
                </c:pt>
                <c:pt idx="23">
                  <c:v>6.8</c:v>
                </c:pt>
                <c:pt idx="24">
                  <c:v>6.8</c:v>
                </c:pt>
                <c:pt idx="25">
                  <c:v>6.8</c:v>
                </c:pt>
                <c:pt idx="26">
                  <c:v>6.8</c:v>
                </c:pt>
                <c:pt idx="27">
                  <c:v>6.8</c:v>
                </c:pt>
                <c:pt idx="28">
                  <c:v>6.8</c:v>
                </c:pt>
              </c:numCache>
            </c:numRef>
          </c:yVal>
          <c:smooth val="0"/>
          <c:extLst>
            <c:ext xmlns:c16="http://schemas.microsoft.com/office/drawing/2014/chart" uri="{C3380CC4-5D6E-409C-BE32-E72D297353CC}">
              <c16:uniqueId val="{00000001-8BEF-44D0-92F7-65E7EC5034BB}"/>
            </c:ext>
          </c:extLst>
        </c:ser>
        <c:dLbls>
          <c:showLegendKey val="0"/>
          <c:showVal val="0"/>
          <c:showCatName val="0"/>
          <c:showSerName val="0"/>
          <c:showPercent val="0"/>
          <c:showBubbleSize val="0"/>
        </c:dLbls>
        <c:axId val="3"/>
        <c:axId val="4"/>
      </c:scatterChart>
      <c:catAx>
        <c:axId val="420160384"/>
        <c:scaling>
          <c:orientation val="minMax"/>
        </c:scaling>
        <c:delete val="0"/>
        <c:axPos val="b"/>
        <c:title>
          <c:tx>
            <c:rich>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r>
                  <a:rPr lang="ja-JP" altLang="en-US" sz="1200" baseline="0" dirty="0">
                    <a:solidFill>
                      <a:schemeClr val="tx1"/>
                    </a:solidFill>
                    <a:latin typeface="HG丸ｺﾞｼｯｸM-PRO" panose="020F0600000000000000" pitchFamily="50" charset="-128"/>
                    <a:ea typeface="HG丸ｺﾞｼｯｸM-PRO" panose="020F0600000000000000" pitchFamily="50" charset="-128"/>
                  </a:rPr>
                  <a:t>年度（元号</a:t>
                </a:r>
                <a:r>
                  <a:rPr lang="ja-JP" altLang="en-US" sz="1300" baseline="0" dirty="0">
                    <a:solidFill>
                      <a:schemeClr val="tx1">
                        <a:lumMod val="95000"/>
                        <a:lumOff val="5000"/>
                      </a:schemeClr>
                    </a:solidFill>
                  </a:rPr>
                  <a:t>）</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crossAx val="1"/>
        <c:crosses val="autoZero"/>
        <c:auto val="1"/>
        <c:lblAlgn val="ctr"/>
        <c:lblOffset val="100"/>
        <c:noMultiLvlLbl val="0"/>
      </c:catAx>
      <c:valAx>
        <c:axId val="1"/>
        <c:scaling>
          <c:orientation val="minMax"/>
          <c:max val="2500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HG丸ｺﾞｼｯｸM-PRO" panose="020F0600000000000000" pitchFamily="50" charset="-128"/>
                    <a:ea typeface="HG丸ｺﾞｼｯｸM-PRO" panose="020F0600000000000000" pitchFamily="50" charset="-128"/>
                    <a:cs typeface="+mn-cs"/>
                  </a:defRPr>
                </a:pPr>
                <a:r>
                  <a:rPr lang="ja-JP" altLang="en-US" sz="1200" baseline="0" dirty="0">
                    <a:solidFill>
                      <a:schemeClr val="tx1"/>
                    </a:solidFill>
                    <a:latin typeface="HG丸ｺﾞｼｯｸM-PRO" panose="020F0600000000000000" pitchFamily="50" charset="-128"/>
                    <a:ea typeface="HG丸ｺﾞｼｯｸM-PRO" panose="020F0600000000000000" pitchFamily="50" charset="-128"/>
                  </a:rPr>
                  <a:t>大腸菌群数（</a:t>
                </a:r>
                <a:r>
                  <a:rPr lang="en-US" altLang="ja-JP" sz="1200" baseline="0" dirty="0">
                    <a:solidFill>
                      <a:schemeClr val="tx1"/>
                    </a:solidFill>
                    <a:latin typeface="HG丸ｺﾞｼｯｸM-PRO" panose="020F0600000000000000" pitchFamily="50" charset="-128"/>
                    <a:ea typeface="HG丸ｺﾞｼｯｸM-PRO" panose="020F0600000000000000" pitchFamily="50" charset="-128"/>
                  </a:rPr>
                  <a:t>MPN/100</a:t>
                </a:r>
                <a:r>
                  <a:rPr lang="ja-JP" altLang="en-US" sz="1200" baseline="0" dirty="0">
                    <a:solidFill>
                      <a:schemeClr val="tx1"/>
                    </a:solidFill>
                    <a:latin typeface="HG丸ｺﾞｼｯｸM-PRO" panose="020F0600000000000000" pitchFamily="50" charset="-128"/>
                    <a:ea typeface="HG丸ｺﾞｼｯｸM-PRO" panose="020F0600000000000000" pitchFamily="50" charset="-128"/>
                  </a:rPr>
                  <a:t>ｍ</a:t>
                </a:r>
                <a:r>
                  <a:rPr lang="en-US" altLang="ja-JP" sz="1200" baseline="0" dirty="0">
                    <a:solidFill>
                      <a:schemeClr val="tx1"/>
                    </a:solidFill>
                    <a:latin typeface="HG丸ｺﾞｼｯｸM-PRO" panose="020F0600000000000000" pitchFamily="50" charset="-128"/>
                    <a:ea typeface="HG丸ｺﾞｼｯｸM-PRO" panose="020F0600000000000000" pitchFamily="50" charset="-128"/>
                  </a:rPr>
                  <a:t>L</a:t>
                </a:r>
                <a:r>
                  <a:rPr lang="ja-JP" altLang="en-US" sz="1200" baseline="0" dirty="0">
                    <a:solidFill>
                      <a:schemeClr val="tx1"/>
                    </a:solidFill>
                    <a:latin typeface="HG丸ｺﾞｼｯｸM-PRO" panose="020F0600000000000000" pitchFamily="50" charset="-128"/>
                    <a:ea typeface="HG丸ｺﾞｼｯｸM-PRO" panose="020F0600000000000000" pitchFamily="50" charset="-128"/>
                  </a:rPr>
                  <a:t>）</a:t>
                </a:r>
              </a:p>
            </c:rich>
          </c:tx>
          <c:layout>
            <c:manualLayout>
              <c:xMode val="edge"/>
              <c:yMode val="edge"/>
              <c:x val="3.3508883338503447E-3"/>
              <c:y val="0.16742785486867531"/>
            </c:manualLayout>
          </c:layout>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crossAx val="420160384"/>
        <c:crosses val="autoZero"/>
        <c:crossBetween val="between"/>
      </c:valAx>
      <c:valAx>
        <c:axId val="3"/>
        <c:scaling>
          <c:orientation val="minMax"/>
        </c:scaling>
        <c:delete val="1"/>
        <c:axPos val="b"/>
        <c:majorTickMark val="out"/>
        <c:minorTickMark val="none"/>
        <c:tickLblPos val="nextTo"/>
        <c:crossAx val="4"/>
        <c:crosses val="autoZero"/>
        <c:crossBetween val="midCat"/>
      </c:valAx>
      <c:valAx>
        <c:axId val="4"/>
        <c:scaling>
          <c:orientation val="minMax"/>
          <c:max val="7"/>
          <c:min val="4"/>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G丸ｺﾞｼｯｸM-PRO" panose="020F0600000000000000" pitchFamily="50" charset="-128"/>
                    <a:ea typeface="HG丸ｺﾞｼｯｸM-PRO" panose="020F0600000000000000" pitchFamily="50" charset="-128"/>
                    <a:cs typeface="+mn-cs"/>
                  </a:defRPr>
                </a:pPr>
                <a:r>
                  <a:rPr lang="ja-JP" altLang="en-US" sz="1400" dirty="0">
                    <a:solidFill>
                      <a:schemeClr val="tx1"/>
                    </a:solidFill>
                    <a:latin typeface="HG丸ｺﾞｼｯｸM-PRO" panose="020F0600000000000000" pitchFamily="50" charset="-128"/>
                    <a:ea typeface="HG丸ｺﾞｼｯｸM-PRO" panose="020F0600000000000000" pitchFamily="50" charset="-128"/>
                  </a:rPr>
                  <a:t>ｐ</a:t>
                </a:r>
                <a:r>
                  <a:rPr lang="en-US" altLang="ja-JP" sz="1400" dirty="0">
                    <a:solidFill>
                      <a:schemeClr val="tx1"/>
                    </a:solidFill>
                    <a:latin typeface="HG丸ｺﾞｼｯｸM-PRO" panose="020F0600000000000000" pitchFamily="50" charset="-128"/>
                    <a:ea typeface="HG丸ｺﾞｼｯｸM-PRO" panose="020F0600000000000000" pitchFamily="50" charset="-128"/>
                  </a:rPr>
                  <a:t>H</a:t>
                </a:r>
                <a:r>
                  <a:rPr lang="ja-JP" altLang="en-US" sz="1400" dirty="0">
                    <a:solidFill>
                      <a:schemeClr val="tx1"/>
                    </a:solidFill>
                    <a:latin typeface="HG丸ｺﾞｼｯｸM-PRO" panose="020F0600000000000000" pitchFamily="50" charset="-128"/>
                    <a:ea typeface="HG丸ｺﾞｼｯｸM-PRO" panose="020F0600000000000000" pitchFamily="50" charset="-128"/>
                  </a:rPr>
                  <a:t>　</a:t>
                </a:r>
                <a:r>
                  <a:rPr lang="en-US" altLang="ja-JP" sz="1400" dirty="0">
                    <a:solidFill>
                      <a:schemeClr val="tx1"/>
                    </a:solidFill>
                    <a:latin typeface="HG丸ｺﾞｼｯｸM-PRO" panose="020F0600000000000000" pitchFamily="50" charset="-128"/>
                    <a:ea typeface="HG丸ｺﾞｼｯｸM-PRO" panose="020F0600000000000000" pitchFamily="50" charset="-128"/>
                  </a:rPr>
                  <a:t>(</a:t>
                </a:r>
                <a:r>
                  <a:rPr lang="ja-JP" altLang="en-US" sz="1400" dirty="0">
                    <a:solidFill>
                      <a:schemeClr val="tx1"/>
                    </a:solidFill>
                    <a:latin typeface="HG丸ｺﾞｼｯｸM-PRO" panose="020F0600000000000000" pitchFamily="50" charset="-128"/>
                    <a:ea typeface="HG丸ｺﾞｼｯｸM-PRO" panose="020F0600000000000000" pitchFamily="50" charset="-128"/>
                  </a:rPr>
                  <a:t>－</a:t>
                </a:r>
                <a:r>
                  <a:rPr lang="en-US" altLang="ja-JP" sz="1400" dirty="0">
                    <a:solidFill>
                      <a:schemeClr val="tx1"/>
                    </a:solidFill>
                    <a:latin typeface="HG丸ｺﾞｼｯｸM-PRO" panose="020F0600000000000000" pitchFamily="50" charset="-128"/>
                    <a:ea typeface="HG丸ｺﾞｼｯｸM-PRO" panose="020F0600000000000000" pitchFamily="50" charset="-128"/>
                  </a:rPr>
                  <a:t>)</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c:rich>
          </c:tx>
          <c:layout>
            <c:manualLayout>
              <c:xMode val="edge"/>
              <c:yMode val="edge"/>
              <c:x val="0.95095704004006376"/>
              <c:y val="0.36052035904237129"/>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crossAx val="3"/>
        <c:crosses val="max"/>
        <c:crossBetween val="midCat"/>
      </c:valAx>
      <c:spPr>
        <a:noFill/>
        <a:ln>
          <a:solidFill>
            <a:schemeClr val="tx1"/>
          </a:solidFill>
        </a:ln>
        <a:effectLst/>
      </c:spPr>
    </c:plotArea>
    <c:legend>
      <c:legendPos val="b"/>
      <c:layout>
        <c:manualLayout>
          <c:xMode val="edge"/>
          <c:yMode val="edge"/>
          <c:x val="0.15016114267420255"/>
          <c:y val="0.12676783669512962"/>
          <c:w val="0.3094295171866403"/>
          <c:h val="8.6535797608632226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233949598860591"/>
          <c:y val="0.15745647642573529"/>
          <c:w val="0.64599045446421988"/>
          <c:h val="0.75566404956410016"/>
        </c:manualLayout>
      </c:layout>
      <c:scatterChart>
        <c:scatterStyle val="lineMarker"/>
        <c:varyColors val="0"/>
        <c:ser>
          <c:idx val="0"/>
          <c:order val="0"/>
          <c:tx>
            <c:strRef>
              <c:f>大腸菌群数鉛直分布!$C$23</c:f>
              <c:strCache>
                <c:ptCount val="1"/>
                <c:pt idx="0">
                  <c:v>水温19.8.20</c:v>
                </c:pt>
              </c:strCache>
            </c:strRef>
          </c:tx>
          <c:spPr>
            <a:ln w="12700">
              <a:solidFill>
                <a:srgbClr val="FF0000"/>
              </a:solidFill>
            </a:ln>
          </c:spPr>
          <c:marker>
            <c:symbol val="circle"/>
            <c:size val="7"/>
            <c:spPr>
              <a:solidFill>
                <a:srgbClr val="FF0000"/>
              </a:solidFill>
              <a:ln w="9525">
                <a:solidFill>
                  <a:srgbClr val="FF0000"/>
                </a:solidFill>
              </a:ln>
            </c:spPr>
          </c:marker>
          <c:xVal>
            <c:numRef>
              <c:f>大腸菌群数鉛直分布!$C$24:$C$34</c:f>
              <c:numCache>
                <c:formatCode>0.0</c:formatCode>
                <c:ptCount val="11"/>
                <c:pt idx="0">
                  <c:v>26</c:v>
                </c:pt>
                <c:pt idx="1">
                  <c:v>25.9</c:v>
                </c:pt>
                <c:pt idx="2">
                  <c:v>20</c:v>
                </c:pt>
                <c:pt idx="3">
                  <c:v>14</c:v>
                </c:pt>
                <c:pt idx="4">
                  <c:v>7.9</c:v>
                </c:pt>
                <c:pt idx="5">
                  <c:v>7.8</c:v>
                </c:pt>
                <c:pt idx="6">
                  <c:v>7</c:v>
                </c:pt>
                <c:pt idx="7">
                  <c:v>6.1</c:v>
                </c:pt>
                <c:pt idx="8">
                  <c:v>5.6</c:v>
                </c:pt>
                <c:pt idx="9">
                  <c:v>7.4</c:v>
                </c:pt>
                <c:pt idx="10">
                  <c:v>8</c:v>
                </c:pt>
              </c:numCache>
            </c:numRef>
          </c:xVal>
          <c:yVal>
            <c:numRef>
              <c:f>大腸菌群数鉛直分布!$B$24:$B$34</c:f>
              <c:numCache>
                <c:formatCode>General</c:formatCode>
                <c:ptCount val="11"/>
                <c:pt idx="0">
                  <c:v>0</c:v>
                </c:pt>
                <c:pt idx="1">
                  <c:v>10</c:v>
                </c:pt>
                <c:pt idx="2">
                  <c:v>20</c:v>
                </c:pt>
                <c:pt idx="3">
                  <c:v>30</c:v>
                </c:pt>
                <c:pt idx="4">
                  <c:v>40</c:v>
                </c:pt>
                <c:pt idx="5">
                  <c:v>50</c:v>
                </c:pt>
                <c:pt idx="6">
                  <c:v>60</c:v>
                </c:pt>
                <c:pt idx="7">
                  <c:v>70</c:v>
                </c:pt>
                <c:pt idx="8">
                  <c:v>80</c:v>
                </c:pt>
                <c:pt idx="9">
                  <c:v>90</c:v>
                </c:pt>
                <c:pt idx="10">
                  <c:v>93.5</c:v>
                </c:pt>
              </c:numCache>
            </c:numRef>
          </c:yVal>
          <c:smooth val="0"/>
          <c:extLst>
            <c:ext xmlns:c16="http://schemas.microsoft.com/office/drawing/2014/chart" uri="{C3380CC4-5D6E-409C-BE32-E72D297353CC}">
              <c16:uniqueId val="{00000000-7C74-4F35-9929-6F5658CFF3F0}"/>
            </c:ext>
          </c:extLst>
        </c:ser>
        <c:ser>
          <c:idx val="1"/>
          <c:order val="1"/>
          <c:tx>
            <c:strRef>
              <c:f>大腸菌群数鉛直分布!$D$23</c:f>
              <c:strCache>
                <c:ptCount val="1"/>
                <c:pt idx="0">
                  <c:v>大腸菌群数19.8.20</c:v>
                </c:pt>
              </c:strCache>
            </c:strRef>
          </c:tx>
          <c:spPr>
            <a:ln w="12700">
              <a:solidFill>
                <a:srgbClr val="FF0000"/>
              </a:solidFill>
            </a:ln>
          </c:spPr>
          <c:marker>
            <c:symbol val="plus"/>
            <c:size val="7"/>
            <c:spPr>
              <a:solidFill>
                <a:srgbClr val="0070C0"/>
              </a:solidFill>
              <a:ln w="9525">
                <a:solidFill>
                  <a:schemeClr val="bg1"/>
                </a:solidFill>
              </a:ln>
            </c:spPr>
          </c:marker>
          <c:xVal>
            <c:numRef>
              <c:f>大腸菌群数鉛直分布!$D$24:$D$34</c:f>
              <c:numCache>
                <c:formatCode>General</c:formatCode>
                <c:ptCount val="11"/>
                <c:pt idx="0">
                  <c:v>6</c:v>
                </c:pt>
                <c:pt idx="1">
                  <c:v>1</c:v>
                </c:pt>
                <c:pt idx="2">
                  <c:v>0</c:v>
                </c:pt>
                <c:pt idx="3">
                  <c:v>0</c:v>
                </c:pt>
                <c:pt idx="4">
                  <c:v>0</c:v>
                </c:pt>
                <c:pt idx="5">
                  <c:v>0</c:v>
                </c:pt>
                <c:pt idx="6">
                  <c:v>0</c:v>
                </c:pt>
                <c:pt idx="7">
                  <c:v>0</c:v>
                </c:pt>
                <c:pt idx="8">
                  <c:v>0</c:v>
                </c:pt>
                <c:pt idx="9">
                  <c:v>1</c:v>
                </c:pt>
                <c:pt idx="10">
                  <c:v>2</c:v>
                </c:pt>
              </c:numCache>
            </c:numRef>
          </c:xVal>
          <c:yVal>
            <c:numRef>
              <c:f>大腸菌群数鉛直分布!$B$24:$B$34</c:f>
              <c:numCache>
                <c:formatCode>General</c:formatCode>
                <c:ptCount val="11"/>
                <c:pt idx="0">
                  <c:v>0</c:v>
                </c:pt>
                <c:pt idx="1">
                  <c:v>10</c:v>
                </c:pt>
                <c:pt idx="2">
                  <c:v>20</c:v>
                </c:pt>
                <c:pt idx="3">
                  <c:v>30</c:v>
                </c:pt>
                <c:pt idx="4">
                  <c:v>40</c:v>
                </c:pt>
                <c:pt idx="5">
                  <c:v>50</c:v>
                </c:pt>
                <c:pt idx="6">
                  <c:v>60</c:v>
                </c:pt>
                <c:pt idx="7">
                  <c:v>70</c:v>
                </c:pt>
                <c:pt idx="8">
                  <c:v>80</c:v>
                </c:pt>
                <c:pt idx="9">
                  <c:v>90</c:v>
                </c:pt>
                <c:pt idx="10">
                  <c:v>93.5</c:v>
                </c:pt>
              </c:numCache>
            </c:numRef>
          </c:yVal>
          <c:smooth val="0"/>
          <c:extLst>
            <c:ext xmlns:c16="http://schemas.microsoft.com/office/drawing/2014/chart" uri="{C3380CC4-5D6E-409C-BE32-E72D297353CC}">
              <c16:uniqueId val="{00000001-7C74-4F35-9929-6F5658CFF3F0}"/>
            </c:ext>
          </c:extLst>
        </c:ser>
        <c:dLbls>
          <c:showLegendKey val="0"/>
          <c:showVal val="0"/>
          <c:showCatName val="0"/>
          <c:showSerName val="0"/>
          <c:showPercent val="0"/>
          <c:showBubbleSize val="0"/>
        </c:dLbls>
        <c:axId val="95836800"/>
        <c:axId val="95838976"/>
      </c:scatterChart>
      <c:valAx>
        <c:axId val="95836800"/>
        <c:scaling>
          <c:orientation val="minMax"/>
        </c:scaling>
        <c:delete val="0"/>
        <c:axPos val="t"/>
        <c:numFmt formatCode="0.0" sourceLinked="1"/>
        <c:majorTickMark val="out"/>
        <c:minorTickMark val="none"/>
        <c:tickLblPos val="nextTo"/>
        <c:crossAx val="95838976"/>
        <c:crosses val="autoZero"/>
        <c:crossBetween val="midCat"/>
      </c:valAx>
      <c:valAx>
        <c:axId val="95838976"/>
        <c:scaling>
          <c:orientation val="maxMin"/>
        </c:scaling>
        <c:delete val="0"/>
        <c:axPos val="l"/>
        <c:majorGridlines/>
        <c:numFmt formatCode="General" sourceLinked="1"/>
        <c:majorTickMark val="out"/>
        <c:minorTickMark val="none"/>
        <c:tickLblPos val="nextTo"/>
        <c:crossAx val="95836800"/>
        <c:crosses val="autoZero"/>
        <c:crossBetween val="midCat"/>
      </c:valAx>
      <c:spPr>
        <a:ln w="12700">
          <a:solidFill>
            <a:schemeClr val="tx1"/>
          </a:solidFill>
        </a:ln>
      </c:spPr>
    </c:plotArea>
    <c:legend>
      <c:legendPos val="r"/>
      <c:layout>
        <c:manualLayout>
          <c:xMode val="edge"/>
          <c:yMode val="edge"/>
          <c:x val="0.32598629783164079"/>
          <c:y val="0.69952483408932209"/>
          <c:w val="0.63587020648967552"/>
          <c:h val="0.11437675128293656"/>
        </c:manualLayout>
      </c:layout>
      <c:overlay val="0"/>
      <c:txPr>
        <a:bodyPr/>
        <a:lstStyle/>
        <a:p>
          <a:pPr>
            <a:defRPr lang="ja-JP" altLang="en-US" sz="9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92188346808874"/>
          <c:y val="0.21657838051291262"/>
          <c:w val="0.43382906605882626"/>
          <c:h val="0.67480658443301467"/>
        </c:manualLayout>
      </c:layout>
      <c:scatterChart>
        <c:scatterStyle val="lineMarker"/>
        <c:varyColors val="0"/>
        <c:ser>
          <c:idx val="0"/>
          <c:order val="0"/>
          <c:tx>
            <c:strRef>
              <c:f>'水温（2010-2017）'!$B$62</c:f>
              <c:strCache>
                <c:ptCount val="1"/>
                <c:pt idx="0">
                  <c:v>2016.4.13</c:v>
                </c:pt>
              </c:strCache>
            </c:strRef>
          </c:tx>
          <c:spPr>
            <a:ln w="15875" cap="rnd">
              <a:solidFill>
                <a:srgbClr val="0070C0"/>
              </a:solidFill>
              <a:round/>
            </a:ln>
            <a:effectLst/>
          </c:spPr>
          <c:marker>
            <c:symbol val="square"/>
            <c:size val="7"/>
            <c:spPr>
              <a:solidFill>
                <a:schemeClr val="accent1"/>
              </a:solidFill>
              <a:ln w="9525">
                <a:solidFill>
                  <a:schemeClr val="accent1"/>
                </a:solidFill>
              </a:ln>
              <a:effectLst/>
            </c:spPr>
          </c:marker>
          <c:xVal>
            <c:numRef>
              <c:f>'水温（2010-2017）'!$B$63:$B$66</c:f>
              <c:numCache>
                <c:formatCode>0.0</c:formatCode>
                <c:ptCount val="4"/>
                <c:pt idx="0">
                  <c:v>5.6</c:v>
                </c:pt>
                <c:pt idx="1">
                  <c:v>5.4</c:v>
                </c:pt>
                <c:pt idx="2">
                  <c:v>5.3</c:v>
                </c:pt>
                <c:pt idx="3">
                  <c:v>5.0999999999999996</c:v>
                </c:pt>
              </c:numCache>
            </c:numRef>
          </c:xVal>
          <c:yVal>
            <c:numRef>
              <c:f>'水温（2010-2017）'!$A$63:$A$66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0-8546-4D0F-99EB-E8863CBF5F03}"/>
            </c:ext>
          </c:extLst>
        </c:ser>
        <c:ser>
          <c:idx val="1"/>
          <c:order val="1"/>
          <c:tx>
            <c:strRef>
              <c:f>'水温（2010-2017）'!$C$62</c:f>
              <c:strCache>
                <c:ptCount val="1"/>
                <c:pt idx="0">
                  <c:v>2016.5.13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'水温（2010-2017）'!$C$63:$C$66</c:f>
              <c:numCache>
                <c:formatCode>0.0</c:formatCode>
                <c:ptCount val="4"/>
                <c:pt idx="0">
                  <c:v>9</c:v>
                </c:pt>
                <c:pt idx="1">
                  <c:v>9</c:v>
                </c:pt>
                <c:pt idx="2">
                  <c:v>9</c:v>
                </c:pt>
                <c:pt idx="3">
                  <c:v>8.5</c:v>
                </c:pt>
              </c:numCache>
            </c:numRef>
          </c:xVal>
          <c:yVal>
            <c:numRef>
              <c:f>'水温（2010-2017）'!$A$63:$A$66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1-8546-4D0F-99EB-E8863CBF5F03}"/>
            </c:ext>
          </c:extLst>
        </c:ser>
        <c:ser>
          <c:idx val="2"/>
          <c:order val="2"/>
          <c:tx>
            <c:strRef>
              <c:f>'水温（2010-2017）'!$D$62</c:f>
              <c:strCache>
                <c:ptCount val="1"/>
                <c:pt idx="0">
                  <c:v>2016.6.10</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'水温（2010-2017）'!$D$63:$D$66</c:f>
              <c:numCache>
                <c:formatCode>0.0</c:formatCode>
                <c:ptCount val="4"/>
                <c:pt idx="0">
                  <c:v>15.5</c:v>
                </c:pt>
                <c:pt idx="1">
                  <c:v>14.5</c:v>
                </c:pt>
                <c:pt idx="2">
                  <c:v>11.2</c:v>
                </c:pt>
                <c:pt idx="3">
                  <c:v>9.8000000000000007</c:v>
                </c:pt>
              </c:numCache>
            </c:numRef>
          </c:xVal>
          <c:yVal>
            <c:numRef>
              <c:f>'水温（2010-2017）'!$A$63:$A$66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2-8546-4D0F-99EB-E8863CBF5F03}"/>
            </c:ext>
          </c:extLst>
        </c:ser>
        <c:ser>
          <c:idx val="3"/>
          <c:order val="3"/>
          <c:tx>
            <c:strRef>
              <c:f>'水温（2010-2017）'!$E$62</c:f>
              <c:strCache>
                <c:ptCount val="1"/>
                <c:pt idx="0">
                  <c:v>2016.7.13</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'水温（2010-2017）'!$E$63:$E$66</c:f>
              <c:numCache>
                <c:formatCode>0.0</c:formatCode>
                <c:ptCount val="4"/>
                <c:pt idx="0">
                  <c:v>21.2</c:v>
                </c:pt>
                <c:pt idx="1">
                  <c:v>19.8</c:v>
                </c:pt>
                <c:pt idx="2">
                  <c:v>10.5</c:v>
                </c:pt>
                <c:pt idx="3">
                  <c:v>7.3</c:v>
                </c:pt>
              </c:numCache>
            </c:numRef>
          </c:xVal>
          <c:yVal>
            <c:numRef>
              <c:f>'水温（2010-2017）'!$A$63:$A$66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3-8546-4D0F-99EB-E8863CBF5F03}"/>
            </c:ext>
          </c:extLst>
        </c:ser>
        <c:ser>
          <c:idx val="4"/>
          <c:order val="4"/>
          <c:tx>
            <c:strRef>
              <c:f>'水温（2010-2017）'!$F$62</c:f>
              <c:strCache>
                <c:ptCount val="1"/>
                <c:pt idx="0">
                  <c:v>2016.8.25</c:v>
                </c:pt>
              </c:strCache>
            </c:strRef>
          </c:tx>
          <c:spPr>
            <a:ln w="12700" cap="rnd">
              <a:solidFill>
                <a:srgbClr val="FF0000"/>
              </a:solidFill>
              <a:round/>
            </a:ln>
            <a:effectLst/>
          </c:spPr>
          <c:marker>
            <c:symbol val="diamond"/>
            <c:size val="8"/>
            <c:spPr>
              <a:solidFill>
                <a:srgbClr val="FF0000"/>
              </a:solidFill>
              <a:ln w="12700">
                <a:solidFill>
                  <a:srgbClr val="FF0000"/>
                </a:solidFill>
              </a:ln>
              <a:effectLst/>
            </c:spPr>
          </c:marker>
          <c:xVal>
            <c:numRef>
              <c:f>'水温（2010-2017）'!$F$63:$F$66</c:f>
              <c:numCache>
                <c:formatCode>0.0</c:formatCode>
                <c:ptCount val="4"/>
                <c:pt idx="0">
                  <c:v>24.5</c:v>
                </c:pt>
                <c:pt idx="1">
                  <c:v>24.3</c:v>
                </c:pt>
                <c:pt idx="2">
                  <c:v>11.7</c:v>
                </c:pt>
                <c:pt idx="3">
                  <c:v>7.5</c:v>
                </c:pt>
              </c:numCache>
            </c:numRef>
          </c:xVal>
          <c:yVal>
            <c:numRef>
              <c:f>'水温（2010-2017）'!$A$63:$A$66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4-8546-4D0F-99EB-E8863CBF5F03}"/>
            </c:ext>
          </c:extLst>
        </c:ser>
        <c:ser>
          <c:idx val="5"/>
          <c:order val="5"/>
          <c:tx>
            <c:strRef>
              <c:f>'水温（2010-2017）'!$G$62</c:f>
              <c:strCache>
                <c:ptCount val="1"/>
                <c:pt idx="0">
                  <c:v>2016.9.12</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'水温（2010-2017）'!$G$63:$G$66</c:f>
              <c:numCache>
                <c:formatCode>0.0</c:formatCode>
                <c:ptCount val="4"/>
                <c:pt idx="0">
                  <c:v>23.5</c:v>
                </c:pt>
                <c:pt idx="1">
                  <c:v>23.2</c:v>
                </c:pt>
                <c:pt idx="2">
                  <c:v>18.600000000000001</c:v>
                </c:pt>
                <c:pt idx="3">
                  <c:v>10</c:v>
                </c:pt>
              </c:numCache>
            </c:numRef>
          </c:xVal>
          <c:yVal>
            <c:numRef>
              <c:f>'水温（2010-2017）'!$A$63:$A$66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5-8546-4D0F-99EB-E8863CBF5F03}"/>
            </c:ext>
          </c:extLst>
        </c:ser>
        <c:ser>
          <c:idx val="6"/>
          <c:order val="6"/>
          <c:tx>
            <c:strRef>
              <c:f>'水温（2010-2017）'!$H$62</c:f>
              <c:strCache>
                <c:ptCount val="1"/>
                <c:pt idx="0">
                  <c:v>2016.10.12</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'水温（2010-2017）'!$H$63:$H$66</c:f>
              <c:numCache>
                <c:formatCode>0.0</c:formatCode>
                <c:ptCount val="4"/>
                <c:pt idx="0">
                  <c:v>17.899999999999999</c:v>
                </c:pt>
                <c:pt idx="1">
                  <c:v>17.899999999999999</c:v>
                </c:pt>
                <c:pt idx="2">
                  <c:v>17.7</c:v>
                </c:pt>
                <c:pt idx="3">
                  <c:v>7.4</c:v>
                </c:pt>
              </c:numCache>
            </c:numRef>
          </c:xVal>
          <c:yVal>
            <c:numRef>
              <c:f>'水温（2010-2017）'!$A$63:$A$66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6-8546-4D0F-99EB-E8863CBF5F03}"/>
            </c:ext>
          </c:extLst>
        </c:ser>
        <c:ser>
          <c:idx val="7"/>
          <c:order val="7"/>
          <c:tx>
            <c:strRef>
              <c:f>'水温（2010-2017）'!$I$62</c:f>
              <c:strCache>
                <c:ptCount val="1"/>
                <c:pt idx="0">
                  <c:v>2016.11.7</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'水温（2010-2017）'!$I$63:$I$66</c:f>
              <c:numCache>
                <c:formatCode>0.0</c:formatCode>
                <c:ptCount val="4"/>
                <c:pt idx="0">
                  <c:v>12.7</c:v>
                </c:pt>
                <c:pt idx="1">
                  <c:v>12.7</c:v>
                </c:pt>
                <c:pt idx="2">
                  <c:v>12.7</c:v>
                </c:pt>
                <c:pt idx="3">
                  <c:v>7.6</c:v>
                </c:pt>
              </c:numCache>
            </c:numRef>
          </c:xVal>
          <c:yVal>
            <c:numRef>
              <c:f>'水温（2010-2017）'!$A$63:$A$66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7-8546-4D0F-99EB-E8863CBF5F03}"/>
            </c:ext>
          </c:extLst>
        </c:ser>
        <c:dLbls>
          <c:showLegendKey val="0"/>
          <c:showVal val="0"/>
          <c:showCatName val="0"/>
          <c:showSerName val="0"/>
          <c:showPercent val="0"/>
          <c:showBubbleSize val="0"/>
        </c:dLbls>
        <c:axId val="494458400"/>
        <c:axId val="494459056"/>
      </c:scatterChart>
      <c:valAx>
        <c:axId val="494458400"/>
        <c:scaling>
          <c:orientation val="minMax"/>
          <c:max val="30"/>
        </c:scaling>
        <c:delete val="0"/>
        <c:axPos val="t"/>
        <c:majorGridlines>
          <c:spPr>
            <a:ln w="6350" cap="flat" cmpd="sng" algn="ctr">
              <a:no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HG丸ｺﾞｼｯｸM-PRO" panose="020F0600000000000000" pitchFamily="50" charset="-128"/>
                    <a:ea typeface="HG丸ｺﾞｼｯｸM-PRO" panose="020F0600000000000000" pitchFamily="50" charset="-128"/>
                    <a:cs typeface="+mn-cs"/>
                  </a:defRPr>
                </a:pPr>
                <a:r>
                  <a:rPr lang="ja-JP" altLang="en-US" sz="1200">
                    <a:latin typeface="HG丸ｺﾞｼｯｸM-PRO" panose="020F0600000000000000" pitchFamily="50" charset="-128"/>
                    <a:ea typeface="HG丸ｺﾞｼｯｸM-PRO" panose="020F0600000000000000" pitchFamily="50" charset="-128"/>
                  </a:rPr>
                  <a:t>水温（℃）</a:t>
                </a:r>
              </a:p>
            </c:rich>
          </c:tx>
          <c:layout>
            <c:manualLayout>
              <c:xMode val="edge"/>
              <c:yMode val="edge"/>
              <c:x val="0.29326730747351076"/>
              <c:y val="6.03109092282548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HG丸ｺﾞｼｯｸM-PRO" panose="020F0600000000000000" pitchFamily="50" charset="-128"/>
                  <a:ea typeface="HG丸ｺﾞｼｯｸM-PRO" panose="020F0600000000000000" pitchFamily="50" charset="-128"/>
                  <a:cs typeface="+mn-cs"/>
                </a:defRPr>
              </a:pPr>
              <a:endParaRPr lang="ja-JP"/>
            </a:p>
          </c:txPr>
        </c:title>
        <c:numFmt formatCode="0.0" sourceLinked="1"/>
        <c:majorTickMark val="none"/>
        <c:minorTickMark val="none"/>
        <c:tickLblPos val="nextTo"/>
        <c:spPr>
          <a:noFill/>
          <a:ln w="12700" cap="flat" cmpd="sng" algn="ctr">
            <a:solidFill>
              <a:schemeClr val="tx1">
                <a:lumMod val="95000"/>
                <a:lumOff val="5000"/>
              </a:schemeClr>
            </a:solidFill>
            <a:round/>
          </a:ln>
          <a:effectLst/>
        </c:spPr>
        <c:txPr>
          <a:bodyPr rot="-60000000" spcFirstLastPara="1" vertOverflow="ellipsis" vert="horz" wrap="square" anchor="ctr" anchorCtr="1"/>
          <a:lstStyle/>
          <a:p>
            <a:pPr>
              <a:defRPr sz="950" b="0" i="0" u="none" strike="noStrike" kern="1200" baseline="0">
                <a:solidFill>
                  <a:schemeClr val="tx1"/>
                </a:solidFill>
                <a:latin typeface="+mn-lt"/>
                <a:ea typeface="+mn-ea"/>
                <a:cs typeface="+mn-cs"/>
              </a:defRPr>
            </a:pPr>
            <a:endParaRPr lang="ja-JP"/>
          </a:p>
        </c:txPr>
        <c:crossAx val="494459056"/>
        <c:crosses val="autoZero"/>
        <c:crossBetween val="midCat"/>
        <c:majorUnit val="10"/>
      </c:valAx>
      <c:valAx>
        <c:axId val="494459056"/>
        <c:scaling>
          <c:orientation val="maxMin"/>
          <c:max val="80"/>
        </c:scaling>
        <c:delete val="0"/>
        <c:axPos val="l"/>
        <c:majorGridlines>
          <c:spPr>
            <a:ln w="6350" cap="flat" cmpd="sng" algn="ctr">
              <a:solidFill>
                <a:schemeClr val="tx1">
                  <a:lumMod val="95000"/>
                  <a:lumOff val="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r>
                  <a:rPr lang="ja-JP" altLang="en-US" sz="1200">
                    <a:solidFill>
                      <a:schemeClr val="tx1"/>
                    </a:solidFill>
                    <a:latin typeface="HG丸ｺﾞｼｯｸM-PRO" panose="020F0600000000000000" pitchFamily="50" charset="-128"/>
                    <a:ea typeface="HG丸ｺﾞｼｯｸM-PRO" panose="020F0600000000000000" pitchFamily="50" charset="-128"/>
                  </a:rPr>
                  <a:t>水深（ｍ）</a:t>
                </a:r>
              </a:p>
            </c:rich>
          </c:tx>
          <c:layout>
            <c:manualLayout>
              <c:xMode val="edge"/>
              <c:yMode val="edge"/>
              <c:x val="3.2056940963643651E-3"/>
              <c:y val="0.3071306926328865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title>
        <c:numFmt formatCode="General" sourceLinked="1"/>
        <c:majorTickMark val="none"/>
        <c:minorTickMark val="none"/>
        <c:tickLblPos val="nextTo"/>
        <c:spPr>
          <a:noFill/>
          <a:ln w="12700" cap="flat" cmpd="sng" algn="ctr">
            <a:solidFill>
              <a:schemeClr val="tx1">
                <a:lumMod val="95000"/>
                <a:lumOff val="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494458400"/>
        <c:crosses val="autoZero"/>
        <c:crossBetween val="midCat"/>
        <c:majorUnit val="20"/>
      </c:valAx>
      <c:spPr>
        <a:noFill/>
        <a:ln w="12700">
          <a:solidFill>
            <a:schemeClr val="tx1">
              <a:lumMod val="95000"/>
              <a:lumOff val="5000"/>
            </a:schemeClr>
          </a:solidFill>
        </a:ln>
        <a:effectLst/>
      </c:spPr>
    </c:plotArea>
    <c:legend>
      <c:legendPos val="b"/>
      <c:layout>
        <c:manualLayout>
          <c:xMode val="edge"/>
          <c:yMode val="edge"/>
          <c:x val="0.62737913968428893"/>
          <c:y val="0.26680524785571186"/>
          <c:w val="0.37262086031571112"/>
          <c:h val="0.6250110213898669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34288405822859"/>
          <c:y val="0.24177375243280375"/>
          <c:w val="0.44904637844298867"/>
          <c:h val="0.67028251781466563"/>
        </c:manualLayout>
      </c:layout>
      <c:scatterChart>
        <c:scatterStyle val="lineMarker"/>
        <c:varyColors val="0"/>
        <c:ser>
          <c:idx val="0"/>
          <c:order val="0"/>
          <c:tx>
            <c:strRef>
              <c:f>'水温（2010-2017）'!$B$72</c:f>
              <c:strCache>
                <c:ptCount val="1"/>
                <c:pt idx="0">
                  <c:v>2017.4.14</c:v>
                </c:pt>
              </c:strCache>
            </c:strRef>
          </c:tx>
          <c:spPr>
            <a:ln w="15875" cap="rnd">
              <a:solidFill>
                <a:srgbClr val="0070C0"/>
              </a:solidFill>
              <a:round/>
            </a:ln>
            <a:effectLst/>
          </c:spPr>
          <c:marker>
            <c:symbol val="square"/>
            <c:size val="7"/>
            <c:spPr>
              <a:solidFill>
                <a:srgbClr val="0070C0"/>
              </a:solidFill>
              <a:ln w="9525">
                <a:solidFill>
                  <a:schemeClr val="accent1"/>
                </a:solidFill>
              </a:ln>
              <a:effectLst/>
            </c:spPr>
          </c:marker>
          <c:xVal>
            <c:numRef>
              <c:f>'水温（2010-2017）'!$B$73:$B$76</c:f>
              <c:numCache>
                <c:formatCode>0.0</c:formatCode>
                <c:ptCount val="4"/>
                <c:pt idx="0">
                  <c:v>4.5</c:v>
                </c:pt>
                <c:pt idx="1">
                  <c:v>4.3</c:v>
                </c:pt>
                <c:pt idx="2">
                  <c:v>4.3</c:v>
                </c:pt>
                <c:pt idx="3">
                  <c:v>4.3</c:v>
                </c:pt>
              </c:numCache>
            </c:numRef>
          </c:xVal>
          <c:yVal>
            <c:numRef>
              <c:f>'水温（2010-2017）'!$A$73:$A$76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0-6AA9-48F4-A617-088D1FBEB9DB}"/>
            </c:ext>
          </c:extLst>
        </c:ser>
        <c:ser>
          <c:idx val="1"/>
          <c:order val="1"/>
          <c:tx>
            <c:strRef>
              <c:f>'水温（2010-2017）'!$C$72</c:f>
              <c:strCache>
                <c:ptCount val="1"/>
                <c:pt idx="0">
                  <c:v>2017.5.12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'水温（2010-2017）'!$C$73:$C$76</c:f>
              <c:numCache>
                <c:formatCode>0.0</c:formatCode>
                <c:ptCount val="4"/>
                <c:pt idx="0">
                  <c:v>8</c:v>
                </c:pt>
                <c:pt idx="1">
                  <c:v>7.9</c:v>
                </c:pt>
                <c:pt idx="2">
                  <c:v>7.6</c:v>
                </c:pt>
                <c:pt idx="3">
                  <c:v>6.5</c:v>
                </c:pt>
              </c:numCache>
            </c:numRef>
          </c:xVal>
          <c:yVal>
            <c:numRef>
              <c:f>'水温（2010-2017）'!$A$73:$A$76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1-6AA9-48F4-A617-088D1FBEB9DB}"/>
            </c:ext>
          </c:extLst>
        </c:ser>
        <c:ser>
          <c:idx val="2"/>
          <c:order val="2"/>
          <c:tx>
            <c:strRef>
              <c:f>'水温（2010-2017）'!$D$72</c:f>
              <c:strCache>
                <c:ptCount val="1"/>
                <c:pt idx="0">
                  <c:v>2017.6.7</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'水温（2010-2017）'!$D$73:$D$76</c:f>
              <c:numCache>
                <c:formatCode>0.0</c:formatCode>
                <c:ptCount val="4"/>
                <c:pt idx="0">
                  <c:v>13.4</c:v>
                </c:pt>
                <c:pt idx="1">
                  <c:v>10.7</c:v>
                </c:pt>
                <c:pt idx="2">
                  <c:v>9.3000000000000007</c:v>
                </c:pt>
                <c:pt idx="3">
                  <c:v>5.9</c:v>
                </c:pt>
              </c:numCache>
            </c:numRef>
          </c:xVal>
          <c:yVal>
            <c:numRef>
              <c:f>'水温（2010-2017）'!$A$73:$A$76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2-6AA9-48F4-A617-088D1FBEB9DB}"/>
            </c:ext>
          </c:extLst>
        </c:ser>
        <c:ser>
          <c:idx val="3"/>
          <c:order val="3"/>
          <c:tx>
            <c:strRef>
              <c:f>'水温（2010-2017）'!$E$72</c:f>
              <c:strCache>
                <c:ptCount val="1"/>
                <c:pt idx="0">
                  <c:v>2017.7.12</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'水温（2010-2017）'!$E$73:$E$76</c:f>
              <c:numCache>
                <c:formatCode>0.0</c:formatCode>
                <c:ptCount val="4"/>
                <c:pt idx="0">
                  <c:v>18.5</c:v>
                </c:pt>
                <c:pt idx="1">
                  <c:v>19.5</c:v>
                </c:pt>
                <c:pt idx="2">
                  <c:v>9.5</c:v>
                </c:pt>
                <c:pt idx="3">
                  <c:v>7</c:v>
                </c:pt>
              </c:numCache>
            </c:numRef>
          </c:xVal>
          <c:yVal>
            <c:numRef>
              <c:f>'水温（2010-2017）'!$A$73:$A$76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3-6AA9-48F4-A617-088D1FBEB9DB}"/>
            </c:ext>
          </c:extLst>
        </c:ser>
        <c:ser>
          <c:idx val="4"/>
          <c:order val="4"/>
          <c:tx>
            <c:strRef>
              <c:f>'水温（2010-2017）'!$F$72</c:f>
              <c:strCache>
                <c:ptCount val="1"/>
                <c:pt idx="0">
                  <c:v>2017.8.21</c:v>
                </c:pt>
              </c:strCache>
            </c:strRef>
          </c:tx>
          <c:spPr>
            <a:ln w="12700" cap="rnd">
              <a:solidFill>
                <a:srgbClr val="FF0000"/>
              </a:solidFill>
              <a:round/>
            </a:ln>
            <a:effectLst/>
          </c:spPr>
          <c:marker>
            <c:symbol val="diamond"/>
            <c:size val="8"/>
            <c:spPr>
              <a:solidFill>
                <a:srgbClr val="FF0000"/>
              </a:solidFill>
              <a:ln w="12700">
                <a:solidFill>
                  <a:srgbClr val="FF0000"/>
                </a:solidFill>
              </a:ln>
              <a:effectLst/>
            </c:spPr>
          </c:marker>
          <c:xVal>
            <c:numRef>
              <c:f>'水温（2010-2017）'!$F$73:$F$76</c:f>
              <c:numCache>
                <c:formatCode>0.0</c:formatCode>
                <c:ptCount val="4"/>
                <c:pt idx="0">
                  <c:v>23.5</c:v>
                </c:pt>
                <c:pt idx="1">
                  <c:v>17.7</c:v>
                </c:pt>
                <c:pt idx="2">
                  <c:v>11.8</c:v>
                </c:pt>
                <c:pt idx="3">
                  <c:v>5.6</c:v>
                </c:pt>
              </c:numCache>
            </c:numRef>
          </c:xVal>
          <c:yVal>
            <c:numRef>
              <c:f>'水温（2010-2017）'!$A$73:$A$76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4-6AA9-48F4-A617-088D1FBEB9DB}"/>
            </c:ext>
          </c:extLst>
        </c:ser>
        <c:ser>
          <c:idx val="5"/>
          <c:order val="5"/>
          <c:tx>
            <c:strRef>
              <c:f>'水温（2010-2017）'!$G$72</c:f>
              <c:strCache>
                <c:ptCount val="1"/>
                <c:pt idx="0">
                  <c:v>2017.9.13</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'水温（2010-2017）'!$G$73:$G$76</c:f>
              <c:numCache>
                <c:formatCode>0.0</c:formatCode>
                <c:ptCount val="4"/>
                <c:pt idx="0">
                  <c:v>21.6</c:v>
                </c:pt>
                <c:pt idx="1">
                  <c:v>21.6</c:v>
                </c:pt>
                <c:pt idx="2">
                  <c:v>12.4</c:v>
                </c:pt>
                <c:pt idx="3">
                  <c:v>5.8</c:v>
                </c:pt>
              </c:numCache>
            </c:numRef>
          </c:xVal>
          <c:yVal>
            <c:numRef>
              <c:f>'水温（2010-2017）'!$A$73:$A$76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5-6AA9-48F4-A617-088D1FBEB9DB}"/>
            </c:ext>
          </c:extLst>
        </c:ser>
        <c:ser>
          <c:idx val="6"/>
          <c:order val="6"/>
          <c:tx>
            <c:strRef>
              <c:f>'水温（2010-2017）'!$H$72</c:f>
              <c:strCache>
                <c:ptCount val="1"/>
                <c:pt idx="0">
                  <c:v>2017.10.18</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'水温（2010-2017）'!$H$73:$H$76</c:f>
              <c:numCache>
                <c:formatCode>0.0</c:formatCode>
                <c:ptCount val="4"/>
                <c:pt idx="0">
                  <c:v>16</c:v>
                </c:pt>
                <c:pt idx="1">
                  <c:v>15.6</c:v>
                </c:pt>
                <c:pt idx="2">
                  <c:v>15</c:v>
                </c:pt>
                <c:pt idx="3">
                  <c:v>8</c:v>
                </c:pt>
              </c:numCache>
            </c:numRef>
          </c:xVal>
          <c:yVal>
            <c:numRef>
              <c:f>'水温（2010-2017）'!$A$73:$A$76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6-6AA9-48F4-A617-088D1FBEB9DB}"/>
            </c:ext>
          </c:extLst>
        </c:ser>
        <c:ser>
          <c:idx val="7"/>
          <c:order val="7"/>
          <c:tx>
            <c:strRef>
              <c:f>'水温（2010-2017）'!$I$72</c:f>
              <c:strCache>
                <c:ptCount val="1"/>
                <c:pt idx="0">
                  <c:v>2017.11.8</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'水温（2010-2017）'!$I$73:$I$76</c:f>
              <c:numCache>
                <c:formatCode>0.0</c:formatCode>
                <c:ptCount val="4"/>
                <c:pt idx="0">
                  <c:v>11.9</c:v>
                </c:pt>
                <c:pt idx="1">
                  <c:v>11.9</c:v>
                </c:pt>
                <c:pt idx="2">
                  <c:v>11.9</c:v>
                </c:pt>
                <c:pt idx="3">
                  <c:v>7.4</c:v>
                </c:pt>
              </c:numCache>
            </c:numRef>
          </c:xVal>
          <c:yVal>
            <c:numRef>
              <c:f>'水温（2010-2017）'!$A$73:$A$76</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7-6AA9-48F4-A617-088D1FBEB9DB}"/>
            </c:ext>
          </c:extLst>
        </c:ser>
        <c:dLbls>
          <c:showLegendKey val="0"/>
          <c:showVal val="0"/>
          <c:showCatName val="0"/>
          <c:showSerName val="0"/>
          <c:showPercent val="0"/>
          <c:showBubbleSize val="0"/>
        </c:dLbls>
        <c:axId val="494452168"/>
        <c:axId val="494457744"/>
      </c:scatterChart>
      <c:valAx>
        <c:axId val="494452168"/>
        <c:scaling>
          <c:orientation val="minMax"/>
          <c:max val="30"/>
          <c:min val="0"/>
        </c:scaling>
        <c:delete val="0"/>
        <c:axPos val="t"/>
        <c:majorGridlines>
          <c:spPr>
            <a:ln w="6350" cap="flat" cmpd="sng" algn="ctr">
              <a:no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r>
                  <a:rPr lang="ja-JP" altLang="en-US" sz="1200">
                    <a:solidFill>
                      <a:schemeClr val="tx1"/>
                    </a:solidFill>
                    <a:latin typeface="HG丸ｺﾞｼｯｸM-PRO" panose="020F0600000000000000" pitchFamily="50" charset="-128"/>
                    <a:ea typeface="HG丸ｺﾞｼｯｸM-PRO" panose="020F0600000000000000" pitchFamily="50" charset="-128"/>
                  </a:rPr>
                  <a:t>水温（℃）</a:t>
                </a:r>
              </a:p>
            </c:rich>
          </c:tx>
          <c:layout>
            <c:manualLayout>
              <c:xMode val="edge"/>
              <c:yMode val="edge"/>
              <c:x val="0.28472127528008506"/>
              <c:y val="7.849610674610343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title>
        <c:numFmt formatCode="0.0" sourceLinked="1"/>
        <c:majorTickMark val="none"/>
        <c:minorTickMark val="none"/>
        <c:tickLblPos val="nextTo"/>
        <c:spPr>
          <a:noFill/>
          <a:ln w="12700" cap="flat" cmpd="sng" algn="ctr">
            <a:solidFill>
              <a:schemeClr val="tx1">
                <a:lumMod val="95000"/>
                <a:lumOff val="5000"/>
              </a:schemeClr>
            </a:solidFill>
            <a:round/>
          </a:ln>
          <a:effectLst/>
        </c:spPr>
        <c:txPr>
          <a:bodyPr rot="-60000000" spcFirstLastPara="1" vertOverflow="ellipsis" vert="horz" wrap="square" anchor="ctr" anchorCtr="1"/>
          <a:lstStyle/>
          <a:p>
            <a:pPr>
              <a:defRPr sz="950" b="0" i="0" u="none" strike="noStrike" kern="1200" baseline="0">
                <a:solidFill>
                  <a:schemeClr val="tx1"/>
                </a:solidFill>
                <a:latin typeface="+mn-lt"/>
                <a:ea typeface="+mn-ea"/>
                <a:cs typeface="+mn-cs"/>
              </a:defRPr>
            </a:pPr>
            <a:endParaRPr lang="ja-JP"/>
          </a:p>
        </c:txPr>
        <c:crossAx val="494457744"/>
        <c:crosses val="autoZero"/>
        <c:crossBetween val="midCat"/>
        <c:majorUnit val="10"/>
      </c:valAx>
      <c:valAx>
        <c:axId val="494457744"/>
        <c:scaling>
          <c:orientation val="maxMin"/>
          <c:max val="80"/>
        </c:scaling>
        <c:delete val="0"/>
        <c:axPos val="l"/>
        <c:majorGridlines>
          <c:spPr>
            <a:ln w="6350" cap="flat" cmpd="sng" algn="ctr">
              <a:solidFill>
                <a:schemeClr val="tx1">
                  <a:lumMod val="95000"/>
                  <a:lumOff val="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r>
                  <a:rPr lang="ja-JP" altLang="en-US" sz="1200">
                    <a:solidFill>
                      <a:schemeClr val="tx1"/>
                    </a:solidFill>
                    <a:latin typeface="HG丸ｺﾞｼｯｸM-PRO" panose="020F0600000000000000" pitchFamily="50" charset="-128"/>
                    <a:ea typeface="HG丸ｺﾞｼｯｸM-PRO" panose="020F0600000000000000" pitchFamily="50" charset="-128"/>
                  </a:rPr>
                  <a:t>水深（ｍ）</a:t>
                </a:r>
              </a:p>
            </c:rich>
          </c:tx>
          <c:layout>
            <c:manualLayout>
              <c:xMode val="edge"/>
              <c:yMode val="edge"/>
              <c:x val="8.3058406737017785E-3"/>
              <c:y val="0.36438124363793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title>
        <c:numFmt formatCode="General" sourceLinked="1"/>
        <c:majorTickMark val="none"/>
        <c:minorTickMark val="none"/>
        <c:tickLblPos val="nextTo"/>
        <c:spPr>
          <a:noFill/>
          <a:ln w="12700" cap="flat" cmpd="sng" algn="ctr">
            <a:solidFill>
              <a:schemeClr val="tx1">
                <a:lumMod val="95000"/>
                <a:lumOff val="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494452168"/>
        <c:crosses val="autoZero"/>
        <c:crossBetween val="midCat"/>
        <c:majorUnit val="20"/>
      </c:valAx>
      <c:spPr>
        <a:noFill/>
        <a:ln w="12700">
          <a:solidFill>
            <a:schemeClr val="tx1">
              <a:lumMod val="95000"/>
              <a:lumOff val="5000"/>
            </a:schemeClr>
          </a:solidFill>
        </a:ln>
        <a:effectLst/>
      </c:spPr>
    </c:plotArea>
    <c:legend>
      <c:legendPos val="b"/>
      <c:layout>
        <c:manualLayout>
          <c:xMode val="edge"/>
          <c:yMode val="edge"/>
          <c:x val="0.60394750584590029"/>
          <c:y val="0.29177219357190148"/>
          <c:w val="0.36254228486216439"/>
          <c:h val="0.6135535873654244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90706300338918"/>
          <c:y val="0.19416907438337383"/>
          <c:w val="0.43592857890506348"/>
          <c:h val="0.66639208617568157"/>
        </c:manualLayout>
      </c:layout>
      <c:scatterChart>
        <c:scatterStyle val="lineMarker"/>
        <c:varyColors val="0"/>
        <c:ser>
          <c:idx val="0"/>
          <c:order val="0"/>
          <c:tx>
            <c:strRef>
              <c:f>'COD（2010-2017）'!$B$63</c:f>
              <c:strCache>
                <c:ptCount val="1"/>
                <c:pt idx="0">
                  <c:v>2016.4.13</c:v>
                </c:pt>
              </c:strCache>
            </c:strRef>
          </c:tx>
          <c:spPr>
            <a:ln w="15875" cap="rnd">
              <a:solidFill>
                <a:srgbClr val="0070C0"/>
              </a:solidFill>
              <a:round/>
            </a:ln>
            <a:effectLst/>
          </c:spPr>
          <c:marker>
            <c:symbol val="square"/>
            <c:size val="7"/>
            <c:spPr>
              <a:solidFill>
                <a:srgbClr val="0070C0"/>
              </a:solidFill>
              <a:ln w="12700">
                <a:solidFill>
                  <a:srgbClr val="0070C0"/>
                </a:solidFill>
              </a:ln>
              <a:effectLst/>
            </c:spPr>
          </c:marker>
          <c:xVal>
            <c:numRef>
              <c:f>'COD（2010-2017）'!$B$64:$B$67</c:f>
              <c:numCache>
                <c:formatCode>0.0</c:formatCode>
                <c:ptCount val="4"/>
                <c:pt idx="0">
                  <c:v>0.7</c:v>
                </c:pt>
                <c:pt idx="1">
                  <c:v>0.7</c:v>
                </c:pt>
                <c:pt idx="2">
                  <c:v>0.6</c:v>
                </c:pt>
                <c:pt idx="3">
                  <c:v>0.6</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0-FB19-475A-BA9B-4B61BD06A274}"/>
            </c:ext>
          </c:extLst>
        </c:ser>
        <c:ser>
          <c:idx val="1"/>
          <c:order val="1"/>
          <c:tx>
            <c:strRef>
              <c:f>'COD（2010-2017）'!$C$63</c:f>
              <c:strCache>
                <c:ptCount val="1"/>
                <c:pt idx="0">
                  <c:v>2016.5.13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'COD（2010-2017）'!$C$64:$C$67</c:f>
              <c:numCache>
                <c:formatCode>0.0</c:formatCode>
                <c:ptCount val="4"/>
                <c:pt idx="0">
                  <c:v>0.9</c:v>
                </c:pt>
                <c:pt idx="1">
                  <c:v>0.7</c:v>
                </c:pt>
                <c:pt idx="2">
                  <c:v>0.8</c:v>
                </c:pt>
                <c:pt idx="3">
                  <c:v>0.9</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1-FB19-475A-BA9B-4B61BD06A274}"/>
            </c:ext>
          </c:extLst>
        </c:ser>
        <c:ser>
          <c:idx val="2"/>
          <c:order val="2"/>
          <c:tx>
            <c:strRef>
              <c:f>'COD（2010-2017）'!$D$63</c:f>
              <c:strCache>
                <c:ptCount val="1"/>
                <c:pt idx="0">
                  <c:v>2016.6.10</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'COD（2010-2017）'!$D$64:$D$67</c:f>
              <c:numCache>
                <c:formatCode>0.0</c:formatCode>
                <c:ptCount val="4"/>
                <c:pt idx="0">
                  <c:v>0.7</c:v>
                </c:pt>
                <c:pt idx="1">
                  <c:v>0.8</c:v>
                </c:pt>
                <c:pt idx="2">
                  <c:v>0.8</c:v>
                </c:pt>
                <c:pt idx="3">
                  <c:v>0.5</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2-FB19-475A-BA9B-4B61BD06A274}"/>
            </c:ext>
          </c:extLst>
        </c:ser>
        <c:ser>
          <c:idx val="3"/>
          <c:order val="3"/>
          <c:tx>
            <c:strRef>
              <c:f>'COD（2010-2017）'!$E$63</c:f>
              <c:strCache>
                <c:ptCount val="1"/>
                <c:pt idx="0">
                  <c:v>2016.7.13</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'COD（2010-2017）'!$E$64:$E$67</c:f>
              <c:numCache>
                <c:formatCode>0.0</c:formatCode>
                <c:ptCount val="4"/>
                <c:pt idx="0">
                  <c:v>0.8</c:v>
                </c:pt>
                <c:pt idx="1">
                  <c:v>0.8</c:v>
                </c:pt>
                <c:pt idx="2">
                  <c:v>0.8</c:v>
                </c:pt>
                <c:pt idx="3">
                  <c:v>0.7</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3-FB19-475A-BA9B-4B61BD06A274}"/>
            </c:ext>
          </c:extLst>
        </c:ser>
        <c:ser>
          <c:idx val="4"/>
          <c:order val="4"/>
          <c:tx>
            <c:strRef>
              <c:f>'COD（2010-2017）'!$F$63</c:f>
              <c:strCache>
                <c:ptCount val="1"/>
                <c:pt idx="0">
                  <c:v>2016.8.25</c:v>
                </c:pt>
              </c:strCache>
            </c:strRef>
          </c:tx>
          <c:spPr>
            <a:ln w="15875" cap="rnd">
              <a:solidFill>
                <a:srgbClr val="FF0000"/>
              </a:solidFill>
              <a:round/>
            </a:ln>
            <a:effectLst/>
          </c:spPr>
          <c:marker>
            <c:symbol val="diamond"/>
            <c:size val="9"/>
            <c:spPr>
              <a:solidFill>
                <a:srgbClr val="FF0000"/>
              </a:solidFill>
              <a:ln w="12700">
                <a:solidFill>
                  <a:srgbClr val="FF0000"/>
                </a:solidFill>
              </a:ln>
              <a:effectLst/>
            </c:spPr>
          </c:marker>
          <c:xVal>
            <c:numRef>
              <c:f>'COD（2010-2017）'!$F$64:$F$67</c:f>
              <c:numCache>
                <c:formatCode>0.0</c:formatCode>
                <c:ptCount val="4"/>
                <c:pt idx="0">
                  <c:v>1.3</c:v>
                </c:pt>
                <c:pt idx="1">
                  <c:v>1.1000000000000001</c:v>
                </c:pt>
                <c:pt idx="2">
                  <c:v>1.2</c:v>
                </c:pt>
                <c:pt idx="3">
                  <c:v>1</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4-FB19-475A-BA9B-4B61BD06A274}"/>
            </c:ext>
          </c:extLst>
        </c:ser>
        <c:ser>
          <c:idx val="5"/>
          <c:order val="5"/>
          <c:tx>
            <c:strRef>
              <c:f>'COD（2010-2017）'!$G$63</c:f>
              <c:strCache>
                <c:ptCount val="1"/>
                <c:pt idx="0">
                  <c:v>2016.9.12</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'COD（2010-2017）'!$G$64:$G$67</c:f>
              <c:numCache>
                <c:formatCode>0.0</c:formatCode>
                <c:ptCount val="4"/>
                <c:pt idx="0">
                  <c:v>1.3</c:v>
                </c:pt>
                <c:pt idx="1">
                  <c:v>1.2</c:v>
                </c:pt>
                <c:pt idx="2">
                  <c:v>1.2</c:v>
                </c:pt>
                <c:pt idx="3">
                  <c:v>0.9</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5-FB19-475A-BA9B-4B61BD06A274}"/>
            </c:ext>
          </c:extLst>
        </c:ser>
        <c:ser>
          <c:idx val="6"/>
          <c:order val="6"/>
          <c:tx>
            <c:strRef>
              <c:f>'COD（2010-2017）'!$H$63</c:f>
              <c:strCache>
                <c:ptCount val="1"/>
                <c:pt idx="0">
                  <c:v>2016.10.12</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'COD（2010-2017）'!$H$64:$H$67</c:f>
              <c:numCache>
                <c:formatCode>0.0</c:formatCode>
                <c:ptCount val="4"/>
                <c:pt idx="0">
                  <c:v>1.2</c:v>
                </c:pt>
                <c:pt idx="1">
                  <c:v>1.2</c:v>
                </c:pt>
                <c:pt idx="2">
                  <c:v>1</c:v>
                </c:pt>
                <c:pt idx="3">
                  <c:v>0.9</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6-FB19-475A-BA9B-4B61BD06A274}"/>
            </c:ext>
          </c:extLst>
        </c:ser>
        <c:ser>
          <c:idx val="7"/>
          <c:order val="7"/>
          <c:tx>
            <c:strRef>
              <c:f>'COD（2010-2017）'!$I$63</c:f>
              <c:strCache>
                <c:ptCount val="1"/>
                <c:pt idx="0">
                  <c:v>2016.11.7</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'COD（2010-2017）'!$I$64:$I$67</c:f>
              <c:numCache>
                <c:formatCode>0.0</c:formatCode>
                <c:ptCount val="4"/>
                <c:pt idx="0">
                  <c:v>1</c:v>
                </c:pt>
                <c:pt idx="1">
                  <c:v>1</c:v>
                </c:pt>
                <c:pt idx="2">
                  <c:v>1</c:v>
                </c:pt>
                <c:pt idx="3">
                  <c:v>0.9</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7-FB19-475A-BA9B-4B61BD06A274}"/>
            </c:ext>
          </c:extLst>
        </c:ser>
        <c:dLbls>
          <c:showLegendKey val="0"/>
          <c:showVal val="0"/>
          <c:showCatName val="0"/>
          <c:showSerName val="0"/>
          <c:showPercent val="0"/>
          <c:showBubbleSize val="0"/>
        </c:dLbls>
        <c:axId val="301755208"/>
        <c:axId val="301756192"/>
      </c:scatterChart>
      <c:valAx>
        <c:axId val="301755208"/>
        <c:scaling>
          <c:orientation val="minMax"/>
          <c:max val="2"/>
          <c:min val="0.4"/>
        </c:scaling>
        <c:delete val="0"/>
        <c:axPos val="t"/>
        <c:majorGridlines>
          <c:spPr>
            <a:ln w="6350" cap="flat" cmpd="sng" algn="ctr">
              <a:no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r>
                  <a:rPr lang="en-US" altLang="ja-JP" sz="1200" b="1">
                    <a:solidFill>
                      <a:schemeClr val="tx1"/>
                    </a:solidFill>
                    <a:latin typeface="HG丸ｺﾞｼｯｸM-PRO" panose="020F0600000000000000" pitchFamily="50" charset="-128"/>
                    <a:ea typeface="HG丸ｺﾞｼｯｸM-PRO" panose="020F0600000000000000" pitchFamily="50" charset="-128"/>
                  </a:rPr>
                  <a:t>COD</a:t>
                </a:r>
                <a:r>
                  <a:rPr lang="ja-JP" altLang="en-US" sz="1200">
                    <a:solidFill>
                      <a:schemeClr val="tx1"/>
                    </a:solidFill>
                    <a:latin typeface="HG丸ｺﾞｼｯｸM-PRO" panose="020F0600000000000000" pitchFamily="50" charset="-128"/>
                    <a:ea typeface="HG丸ｺﾞｼｯｸM-PRO" panose="020F0600000000000000" pitchFamily="50" charset="-128"/>
                  </a:rPr>
                  <a:t>（</a:t>
                </a:r>
                <a:r>
                  <a:rPr lang="en-US" altLang="ja-JP" sz="1200">
                    <a:solidFill>
                      <a:schemeClr val="tx1"/>
                    </a:solidFill>
                    <a:latin typeface="HG丸ｺﾞｼｯｸM-PRO" panose="020F0600000000000000" pitchFamily="50" charset="-128"/>
                    <a:ea typeface="HG丸ｺﾞｼｯｸM-PRO" panose="020F0600000000000000" pitchFamily="50" charset="-128"/>
                  </a:rPr>
                  <a:t>mg/L</a:t>
                </a:r>
                <a:r>
                  <a:rPr lang="ja-JP" altLang="en-US" sz="1200">
                    <a:solidFill>
                      <a:schemeClr val="tx1"/>
                    </a:solidFill>
                    <a:latin typeface="HG丸ｺﾞｼｯｸM-PRO" panose="020F0600000000000000" pitchFamily="50" charset="-128"/>
                    <a:ea typeface="HG丸ｺﾞｼｯｸM-PRO" panose="020F0600000000000000" pitchFamily="50" charset="-128"/>
                  </a:rPr>
                  <a:t>）</a:t>
                </a:r>
              </a:p>
            </c:rich>
          </c:tx>
          <c:layout>
            <c:manualLayout>
              <c:xMode val="edge"/>
              <c:yMode val="edge"/>
              <c:x val="0.30584507083335316"/>
              <c:y val="3.513182135174243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title>
        <c:numFmt formatCode="0.0"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950" b="0" i="0" u="none" strike="noStrike" kern="1200" baseline="0">
                <a:solidFill>
                  <a:schemeClr val="tx1"/>
                </a:solidFill>
                <a:latin typeface="+mn-lt"/>
                <a:ea typeface="+mn-ea"/>
                <a:cs typeface="+mn-cs"/>
              </a:defRPr>
            </a:pPr>
            <a:endParaRPr lang="ja-JP"/>
          </a:p>
        </c:txPr>
        <c:crossAx val="301756192"/>
        <c:crosses val="autoZero"/>
        <c:crossBetween val="midCat"/>
        <c:majorUnit val="0.4"/>
      </c:valAx>
      <c:valAx>
        <c:axId val="301756192"/>
        <c:scaling>
          <c:orientation val="maxMin"/>
          <c:max val="80"/>
          <c:min val="0"/>
        </c:scaling>
        <c:delete val="0"/>
        <c:axPos val="l"/>
        <c:majorGridlines>
          <c:spPr>
            <a:ln w="6350" cap="flat" cmpd="sng" algn="ctr">
              <a:solidFill>
                <a:schemeClr val="tx1">
                  <a:lumMod val="95000"/>
                  <a:lumOff val="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r>
                  <a:rPr lang="ja-JP" altLang="en-US" sz="1200">
                    <a:solidFill>
                      <a:schemeClr val="tx1"/>
                    </a:solidFill>
                    <a:latin typeface="HG丸ｺﾞｼｯｸM-PRO" panose="020F0600000000000000" pitchFamily="50" charset="-128"/>
                    <a:ea typeface="HG丸ｺﾞｼｯｸM-PRO" panose="020F0600000000000000" pitchFamily="50" charset="-128"/>
                  </a:rPr>
                  <a:t>水深（ｍ）</a:t>
                </a:r>
              </a:p>
            </c:rich>
          </c:tx>
          <c:layout>
            <c:manualLayout>
              <c:xMode val="edge"/>
              <c:yMode val="edge"/>
              <c:x val="4.9493986868000654E-2"/>
              <c:y val="0.3155015026680023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301755208"/>
        <c:crosses val="autoZero"/>
        <c:crossBetween val="midCat"/>
        <c:majorUnit val="20"/>
      </c:valAx>
      <c:spPr>
        <a:noFill/>
        <a:ln>
          <a:solidFill>
            <a:schemeClr val="tx1">
              <a:lumMod val="95000"/>
              <a:lumOff val="5000"/>
            </a:schemeClr>
          </a:solidFill>
        </a:ln>
        <a:effectLst/>
      </c:spPr>
    </c:plotArea>
    <c:legend>
      <c:legendPos val="b"/>
      <c:layout>
        <c:manualLayout>
          <c:xMode val="edge"/>
          <c:yMode val="edge"/>
          <c:x val="0.63183600327318878"/>
          <c:y val="0.23261368824920436"/>
          <c:w val="0.36114748374916167"/>
          <c:h val="0.5985148154046736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6590454409901"/>
          <c:y val="0.19547773354002909"/>
          <c:w val="0.45550427570007707"/>
          <c:h val="0.67930986309024866"/>
        </c:manualLayout>
      </c:layout>
      <c:scatterChart>
        <c:scatterStyle val="lineMarker"/>
        <c:varyColors val="0"/>
        <c:ser>
          <c:idx val="0"/>
          <c:order val="0"/>
          <c:tx>
            <c:strRef>
              <c:f>'COD（2010-2017）'!$B$73</c:f>
              <c:strCache>
                <c:ptCount val="1"/>
                <c:pt idx="0">
                  <c:v>2017.4.14</c:v>
                </c:pt>
              </c:strCache>
            </c:strRef>
          </c:tx>
          <c:spPr>
            <a:ln w="15875" cap="rnd">
              <a:solidFill>
                <a:srgbClr val="0070C0"/>
              </a:solidFill>
              <a:round/>
            </a:ln>
            <a:effectLst/>
          </c:spPr>
          <c:marker>
            <c:symbol val="square"/>
            <c:size val="7"/>
            <c:spPr>
              <a:solidFill>
                <a:srgbClr val="0070C0">
                  <a:alpha val="98000"/>
                </a:srgbClr>
              </a:solidFill>
              <a:ln w="9525">
                <a:solidFill>
                  <a:srgbClr val="0070C0"/>
                </a:solidFill>
              </a:ln>
              <a:effectLst/>
            </c:spPr>
          </c:marker>
          <c:xVal>
            <c:numRef>
              <c:f>'COD（2010-2017）'!$B$74:$B$77</c:f>
              <c:numCache>
                <c:formatCode>0.0</c:formatCode>
                <c:ptCount val="4"/>
                <c:pt idx="0">
                  <c:v>0.9</c:v>
                </c:pt>
                <c:pt idx="1">
                  <c:v>1</c:v>
                </c:pt>
                <c:pt idx="2">
                  <c:v>0.8</c:v>
                </c:pt>
                <c:pt idx="3">
                  <c:v>0.9</c:v>
                </c:pt>
              </c:numCache>
            </c:numRef>
          </c:xVal>
          <c:yVal>
            <c:numRef>
              <c:f>'COD（2010-2017）'!$A$74:$A$77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0-4431-4E22-A038-68DE9E469155}"/>
            </c:ext>
          </c:extLst>
        </c:ser>
        <c:ser>
          <c:idx val="1"/>
          <c:order val="1"/>
          <c:tx>
            <c:strRef>
              <c:f>'COD（2010-2017）'!$C$73</c:f>
              <c:strCache>
                <c:ptCount val="1"/>
                <c:pt idx="0">
                  <c:v>2017.5.12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'COD（2010-2017）'!$C$74:$C$77</c:f>
              <c:numCache>
                <c:formatCode>0.0</c:formatCode>
                <c:ptCount val="4"/>
                <c:pt idx="0">
                  <c:v>0.7</c:v>
                </c:pt>
                <c:pt idx="1">
                  <c:v>0.7</c:v>
                </c:pt>
                <c:pt idx="2">
                  <c:v>0.8</c:v>
                </c:pt>
                <c:pt idx="3">
                  <c:v>0.8</c:v>
                </c:pt>
              </c:numCache>
            </c:numRef>
          </c:xVal>
          <c:yVal>
            <c:numRef>
              <c:f>'COD（2010-2017）'!$A$74:$A$77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1-4431-4E22-A038-68DE9E469155}"/>
            </c:ext>
          </c:extLst>
        </c:ser>
        <c:ser>
          <c:idx val="2"/>
          <c:order val="2"/>
          <c:tx>
            <c:strRef>
              <c:f>'COD（2010-2017）'!$D$73</c:f>
              <c:strCache>
                <c:ptCount val="1"/>
                <c:pt idx="0">
                  <c:v>2017.6.7</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'COD（2010-2017）'!$D$74:$D$77</c:f>
              <c:numCache>
                <c:formatCode>0.0</c:formatCode>
                <c:ptCount val="4"/>
                <c:pt idx="0">
                  <c:v>0.8</c:v>
                </c:pt>
                <c:pt idx="1">
                  <c:v>0.9</c:v>
                </c:pt>
                <c:pt idx="2">
                  <c:v>0.8</c:v>
                </c:pt>
                <c:pt idx="3">
                  <c:v>0.7</c:v>
                </c:pt>
              </c:numCache>
            </c:numRef>
          </c:xVal>
          <c:yVal>
            <c:numRef>
              <c:f>'COD（2010-2017）'!$A$74:$A$77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2-4431-4E22-A038-68DE9E469155}"/>
            </c:ext>
          </c:extLst>
        </c:ser>
        <c:ser>
          <c:idx val="3"/>
          <c:order val="3"/>
          <c:tx>
            <c:strRef>
              <c:f>'COD（2010-2017）'!$E$73</c:f>
              <c:strCache>
                <c:ptCount val="1"/>
                <c:pt idx="0">
                  <c:v>2017.7.12</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'COD（2010-2017）'!$E$74:$E$77</c:f>
              <c:numCache>
                <c:formatCode>0.0</c:formatCode>
                <c:ptCount val="4"/>
                <c:pt idx="0">
                  <c:v>1.8</c:v>
                </c:pt>
                <c:pt idx="1">
                  <c:v>1.1000000000000001</c:v>
                </c:pt>
                <c:pt idx="2">
                  <c:v>1</c:v>
                </c:pt>
                <c:pt idx="3">
                  <c:v>0.8</c:v>
                </c:pt>
              </c:numCache>
            </c:numRef>
          </c:xVal>
          <c:yVal>
            <c:numRef>
              <c:f>'COD（2010-2017）'!$A$74:$A$77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3-4431-4E22-A038-68DE9E469155}"/>
            </c:ext>
          </c:extLst>
        </c:ser>
        <c:ser>
          <c:idx val="4"/>
          <c:order val="4"/>
          <c:tx>
            <c:strRef>
              <c:f>'COD（2010-2017）'!$F$73</c:f>
              <c:strCache>
                <c:ptCount val="1"/>
                <c:pt idx="0">
                  <c:v>2017.8.21</c:v>
                </c:pt>
              </c:strCache>
            </c:strRef>
          </c:tx>
          <c:spPr>
            <a:ln w="12700" cap="rnd">
              <a:solidFill>
                <a:srgbClr val="FF0000"/>
              </a:solidFill>
              <a:round/>
            </a:ln>
            <a:effectLst/>
          </c:spPr>
          <c:marker>
            <c:symbol val="diamond"/>
            <c:size val="9"/>
            <c:spPr>
              <a:solidFill>
                <a:srgbClr val="FF0000"/>
              </a:solidFill>
              <a:ln w="9525">
                <a:solidFill>
                  <a:srgbClr val="FF0000"/>
                </a:solidFill>
              </a:ln>
              <a:effectLst/>
            </c:spPr>
          </c:marker>
          <c:xVal>
            <c:numRef>
              <c:f>'COD（2010-2017）'!$F$74:$F$77</c:f>
              <c:numCache>
                <c:formatCode>0.0</c:formatCode>
                <c:ptCount val="4"/>
                <c:pt idx="0">
                  <c:v>1.3</c:v>
                </c:pt>
                <c:pt idx="1">
                  <c:v>1.3</c:v>
                </c:pt>
                <c:pt idx="2">
                  <c:v>1.3</c:v>
                </c:pt>
                <c:pt idx="3">
                  <c:v>0.8</c:v>
                </c:pt>
              </c:numCache>
            </c:numRef>
          </c:xVal>
          <c:yVal>
            <c:numRef>
              <c:f>'COD（2010-2017）'!$A$74:$A$77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4-4431-4E22-A038-68DE9E469155}"/>
            </c:ext>
          </c:extLst>
        </c:ser>
        <c:ser>
          <c:idx val="5"/>
          <c:order val="5"/>
          <c:tx>
            <c:strRef>
              <c:f>'COD（2010-2017）'!$G$73</c:f>
              <c:strCache>
                <c:ptCount val="1"/>
                <c:pt idx="0">
                  <c:v>2017.9.13</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'COD（2010-2017）'!$G$74:$G$77</c:f>
              <c:numCache>
                <c:formatCode>0.0</c:formatCode>
                <c:ptCount val="4"/>
                <c:pt idx="0">
                  <c:v>1.4</c:v>
                </c:pt>
                <c:pt idx="1">
                  <c:v>1.3</c:v>
                </c:pt>
                <c:pt idx="2">
                  <c:v>1.2</c:v>
                </c:pt>
                <c:pt idx="3">
                  <c:v>1</c:v>
                </c:pt>
              </c:numCache>
            </c:numRef>
          </c:xVal>
          <c:yVal>
            <c:numRef>
              <c:f>'COD（2010-2017）'!$A$74:$A$77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5-4431-4E22-A038-68DE9E469155}"/>
            </c:ext>
          </c:extLst>
        </c:ser>
        <c:ser>
          <c:idx val="6"/>
          <c:order val="6"/>
          <c:tx>
            <c:strRef>
              <c:f>'COD（2010-2017）'!$H$73</c:f>
              <c:strCache>
                <c:ptCount val="1"/>
                <c:pt idx="0">
                  <c:v>2017.10.18</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'COD（2010-2017）'!$H$74:$H$77</c:f>
              <c:numCache>
                <c:formatCode>0.0</c:formatCode>
                <c:ptCount val="4"/>
                <c:pt idx="0">
                  <c:v>1.7</c:v>
                </c:pt>
                <c:pt idx="1">
                  <c:v>1.5</c:v>
                </c:pt>
                <c:pt idx="2">
                  <c:v>1.4</c:v>
                </c:pt>
                <c:pt idx="3">
                  <c:v>1.4</c:v>
                </c:pt>
              </c:numCache>
            </c:numRef>
          </c:xVal>
          <c:yVal>
            <c:numRef>
              <c:f>'COD（2010-2017）'!$A$74:$A$77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6-4431-4E22-A038-68DE9E469155}"/>
            </c:ext>
          </c:extLst>
        </c:ser>
        <c:ser>
          <c:idx val="7"/>
          <c:order val="7"/>
          <c:tx>
            <c:strRef>
              <c:f>'COD（2010-2017）'!$I$73</c:f>
              <c:strCache>
                <c:ptCount val="1"/>
                <c:pt idx="0">
                  <c:v>2017.11.8</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'COD（2010-2017）'!$I$74:$I$77</c:f>
              <c:numCache>
                <c:formatCode>0.0</c:formatCode>
                <c:ptCount val="4"/>
                <c:pt idx="0">
                  <c:v>1.1000000000000001</c:v>
                </c:pt>
                <c:pt idx="1">
                  <c:v>1.1000000000000001</c:v>
                </c:pt>
                <c:pt idx="2">
                  <c:v>1.1000000000000001</c:v>
                </c:pt>
                <c:pt idx="3">
                  <c:v>1</c:v>
                </c:pt>
              </c:numCache>
            </c:numRef>
          </c:xVal>
          <c:yVal>
            <c:numRef>
              <c:f>'COD（2010-2017）'!$A$74:$A$77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7-4431-4E22-A038-68DE9E469155}"/>
            </c:ext>
          </c:extLst>
        </c:ser>
        <c:dLbls>
          <c:showLegendKey val="0"/>
          <c:showVal val="0"/>
          <c:showCatName val="0"/>
          <c:showSerName val="0"/>
          <c:showPercent val="0"/>
          <c:showBubbleSize val="0"/>
        </c:dLbls>
        <c:axId val="420569640"/>
        <c:axId val="420571280"/>
      </c:scatterChart>
      <c:valAx>
        <c:axId val="420569640"/>
        <c:scaling>
          <c:orientation val="minMax"/>
          <c:min val="0.4"/>
        </c:scaling>
        <c:delete val="0"/>
        <c:axPos val="t"/>
        <c:majorGridlines>
          <c:spPr>
            <a:ln w="6350" cap="flat" cmpd="sng" algn="ctr">
              <a:no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r>
                  <a:rPr lang="en-US" altLang="ja-JP" sz="1200" b="1">
                    <a:solidFill>
                      <a:schemeClr val="tx1"/>
                    </a:solidFill>
                    <a:latin typeface="HG丸ｺﾞｼｯｸM-PRO" panose="020F0600000000000000" pitchFamily="50" charset="-128"/>
                    <a:ea typeface="HG丸ｺﾞｼｯｸM-PRO" panose="020F0600000000000000" pitchFamily="50" charset="-128"/>
                  </a:rPr>
                  <a:t>COD</a:t>
                </a:r>
                <a:r>
                  <a:rPr lang="ja-JP" altLang="en-US" sz="1200">
                    <a:solidFill>
                      <a:schemeClr val="tx1"/>
                    </a:solidFill>
                    <a:latin typeface="HG丸ｺﾞｼｯｸM-PRO" panose="020F0600000000000000" pitchFamily="50" charset="-128"/>
                    <a:ea typeface="HG丸ｺﾞｼｯｸM-PRO" panose="020F0600000000000000" pitchFamily="50" charset="-128"/>
                  </a:rPr>
                  <a:t>（</a:t>
                </a:r>
                <a:r>
                  <a:rPr lang="en-US" altLang="ja-JP" sz="1200">
                    <a:solidFill>
                      <a:schemeClr val="tx1"/>
                    </a:solidFill>
                    <a:latin typeface="HG丸ｺﾞｼｯｸM-PRO" panose="020F0600000000000000" pitchFamily="50" charset="-128"/>
                    <a:ea typeface="HG丸ｺﾞｼｯｸM-PRO" panose="020F0600000000000000" pitchFamily="50" charset="-128"/>
                  </a:rPr>
                  <a:t>mg/L</a:t>
                </a:r>
                <a:r>
                  <a:rPr lang="ja-JP" altLang="en-US" sz="1200">
                    <a:solidFill>
                      <a:schemeClr val="tx1"/>
                    </a:solidFill>
                    <a:latin typeface="HG丸ｺﾞｼｯｸM-PRO" panose="020F0600000000000000" pitchFamily="50" charset="-128"/>
                    <a:ea typeface="HG丸ｺﾞｼｯｸM-PRO" panose="020F0600000000000000" pitchFamily="50" charset="-128"/>
                  </a:rPr>
                  <a:t>）</a:t>
                </a:r>
              </a:p>
            </c:rich>
          </c:tx>
          <c:layout>
            <c:manualLayout>
              <c:xMode val="edge"/>
              <c:yMode val="edge"/>
              <c:x val="0.27158506520560588"/>
              <c:y val="2.204083440666762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title>
        <c:numFmt formatCode="0.0" sourceLinked="1"/>
        <c:majorTickMark val="none"/>
        <c:minorTickMark val="none"/>
        <c:tickLblPos val="nextTo"/>
        <c:spPr>
          <a:noFill/>
          <a:ln w="12700" cap="flat" cmpd="sng" algn="ctr">
            <a:solidFill>
              <a:schemeClr val="tx1">
                <a:lumMod val="95000"/>
                <a:lumOff val="5000"/>
              </a:schemeClr>
            </a:solidFill>
            <a:round/>
          </a:ln>
          <a:effectLst/>
        </c:spPr>
        <c:txPr>
          <a:bodyPr rot="-60000000" spcFirstLastPara="1" vertOverflow="ellipsis" vert="horz" wrap="square" anchor="ctr" anchorCtr="1"/>
          <a:lstStyle/>
          <a:p>
            <a:pPr>
              <a:defRPr sz="950" b="0" i="0" u="none" strike="noStrike" kern="1200" baseline="0">
                <a:solidFill>
                  <a:schemeClr val="tx1"/>
                </a:solidFill>
                <a:latin typeface="+mn-lt"/>
                <a:ea typeface="+mn-ea"/>
                <a:cs typeface="+mn-cs"/>
              </a:defRPr>
            </a:pPr>
            <a:endParaRPr lang="ja-JP"/>
          </a:p>
        </c:txPr>
        <c:crossAx val="420571280"/>
        <c:crosses val="autoZero"/>
        <c:crossBetween val="midCat"/>
        <c:majorUnit val="0.4"/>
      </c:valAx>
      <c:valAx>
        <c:axId val="420571280"/>
        <c:scaling>
          <c:orientation val="maxMin"/>
          <c:max val="80"/>
        </c:scaling>
        <c:delete val="0"/>
        <c:axPos val="l"/>
        <c:majorGridlines>
          <c:spPr>
            <a:ln w="6350" cap="flat" cmpd="sng" algn="ctr">
              <a:solidFill>
                <a:schemeClr val="tx1">
                  <a:lumMod val="95000"/>
                  <a:lumOff val="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r>
                  <a:rPr lang="ja-JP" altLang="en-US" sz="1200">
                    <a:solidFill>
                      <a:schemeClr val="tx1"/>
                    </a:solidFill>
                    <a:latin typeface="HG丸ｺﾞｼｯｸM-PRO" panose="020F0600000000000000" pitchFamily="50" charset="-128"/>
                    <a:ea typeface="HG丸ｺﾞｼｯｸM-PRO" panose="020F0600000000000000" pitchFamily="50" charset="-128"/>
                  </a:rPr>
                  <a:t>水深（ｍ）</a:t>
                </a:r>
              </a:p>
            </c:rich>
          </c:tx>
          <c:layout>
            <c:manualLayout>
              <c:xMode val="edge"/>
              <c:yMode val="edge"/>
              <c:x val="4.7228768818441316E-3"/>
              <c:y val="0.3481726057830569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title>
        <c:numFmt formatCode="General" sourceLinked="1"/>
        <c:majorTickMark val="none"/>
        <c:minorTickMark val="none"/>
        <c:tickLblPos val="nextTo"/>
        <c:spPr>
          <a:noFill/>
          <a:ln w="12700" cap="flat" cmpd="sng" algn="ctr">
            <a:solidFill>
              <a:schemeClr val="tx1">
                <a:lumMod val="95000"/>
                <a:lumOff val="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420569640"/>
        <c:crosses val="autoZero"/>
        <c:crossBetween val="midCat"/>
        <c:majorUnit val="20"/>
      </c:valAx>
      <c:spPr>
        <a:noFill/>
        <a:ln w="12700">
          <a:solidFill>
            <a:schemeClr val="tx1">
              <a:lumMod val="95000"/>
              <a:lumOff val="5000"/>
            </a:schemeClr>
          </a:solidFill>
        </a:ln>
        <a:effectLst/>
      </c:spPr>
    </c:plotArea>
    <c:legend>
      <c:legendPos val="b"/>
      <c:layout>
        <c:manualLayout>
          <c:xMode val="edge"/>
          <c:yMode val="edge"/>
          <c:x val="0.6127998471403544"/>
          <c:y val="0.24761992381030262"/>
          <c:w val="0.37794367126231121"/>
          <c:h val="0.5932730009562284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90706300338918"/>
          <c:y val="0.19416907438337383"/>
          <c:w val="0.43592857890506348"/>
          <c:h val="0.66639208617568157"/>
        </c:manualLayout>
      </c:layout>
      <c:scatterChart>
        <c:scatterStyle val="lineMarker"/>
        <c:varyColors val="0"/>
        <c:ser>
          <c:idx val="0"/>
          <c:order val="0"/>
          <c:tx>
            <c:strRef>
              <c:f>'COD（2010-2017）'!$B$63</c:f>
              <c:strCache>
                <c:ptCount val="1"/>
                <c:pt idx="0">
                  <c:v>2016.4.13</c:v>
                </c:pt>
              </c:strCache>
            </c:strRef>
          </c:tx>
          <c:spPr>
            <a:ln w="15875" cap="rnd">
              <a:solidFill>
                <a:srgbClr val="0070C0"/>
              </a:solidFill>
              <a:round/>
            </a:ln>
            <a:effectLst/>
          </c:spPr>
          <c:marker>
            <c:symbol val="square"/>
            <c:size val="7"/>
            <c:spPr>
              <a:solidFill>
                <a:srgbClr val="0070C0"/>
              </a:solidFill>
              <a:ln w="12700">
                <a:solidFill>
                  <a:srgbClr val="0070C0"/>
                </a:solidFill>
              </a:ln>
              <a:effectLst/>
            </c:spPr>
          </c:marker>
          <c:xVal>
            <c:numRef>
              <c:f>'COD（2010-2017）'!$B$64:$B$67</c:f>
              <c:numCache>
                <c:formatCode>0.0</c:formatCode>
                <c:ptCount val="4"/>
                <c:pt idx="0">
                  <c:v>0.7</c:v>
                </c:pt>
                <c:pt idx="1">
                  <c:v>0.7</c:v>
                </c:pt>
                <c:pt idx="2">
                  <c:v>0.6</c:v>
                </c:pt>
                <c:pt idx="3">
                  <c:v>0.6</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0-FB19-475A-BA9B-4B61BD06A274}"/>
            </c:ext>
          </c:extLst>
        </c:ser>
        <c:ser>
          <c:idx val="1"/>
          <c:order val="1"/>
          <c:tx>
            <c:strRef>
              <c:f>'COD（2010-2017）'!$C$63</c:f>
              <c:strCache>
                <c:ptCount val="1"/>
                <c:pt idx="0">
                  <c:v>2016.5.13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'COD（2010-2017）'!$C$64:$C$67</c:f>
              <c:numCache>
                <c:formatCode>0.0</c:formatCode>
                <c:ptCount val="4"/>
                <c:pt idx="0">
                  <c:v>0.9</c:v>
                </c:pt>
                <c:pt idx="1">
                  <c:v>0.7</c:v>
                </c:pt>
                <c:pt idx="2">
                  <c:v>0.8</c:v>
                </c:pt>
                <c:pt idx="3">
                  <c:v>0.9</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1-FB19-475A-BA9B-4B61BD06A274}"/>
            </c:ext>
          </c:extLst>
        </c:ser>
        <c:ser>
          <c:idx val="2"/>
          <c:order val="2"/>
          <c:tx>
            <c:strRef>
              <c:f>'COD（2010-2017）'!$D$63</c:f>
              <c:strCache>
                <c:ptCount val="1"/>
                <c:pt idx="0">
                  <c:v>2016.6.10</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'COD（2010-2017）'!$D$64:$D$67</c:f>
              <c:numCache>
                <c:formatCode>0.0</c:formatCode>
                <c:ptCount val="4"/>
                <c:pt idx="0">
                  <c:v>0.7</c:v>
                </c:pt>
                <c:pt idx="1">
                  <c:v>0.8</c:v>
                </c:pt>
                <c:pt idx="2">
                  <c:v>0.8</c:v>
                </c:pt>
                <c:pt idx="3">
                  <c:v>0.5</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2-FB19-475A-BA9B-4B61BD06A274}"/>
            </c:ext>
          </c:extLst>
        </c:ser>
        <c:ser>
          <c:idx val="3"/>
          <c:order val="3"/>
          <c:tx>
            <c:strRef>
              <c:f>'COD（2010-2017）'!$E$63</c:f>
              <c:strCache>
                <c:ptCount val="1"/>
                <c:pt idx="0">
                  <c:v>2016.7.13</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'COD（2010-2017）'!$E$64:$E$67</c:f>
              <c:numCache>
                <c:formatCode>0.0</c:formatCode>
                <c:ptCount val="4"/>
                <c:pt idx="0">
                  <c:v>0.8</c:v>
                </c:pt>
                <c:pt idx="1">
                  <c:v>0.8</c:v>
                </c:pt>
                <c:pt idx="2">
                  <c:v>0.8</c:v>
                </c:pt>
                <c:pt idx="3">
                  <c:v>0.7</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3-FB19-475A-BA9B-4B61BD06A274}"/>
            </c:ext>
          </c:extLst>
        </c:ser>
        <c:ser>
          <c:idx val="4"/>
          <c:order val="4"/>
          <c:tx>
            <c:strRef>
              <c:f>'COD（2010-2017）'!$F$63</c:f>
              <c:strCache>
                <c:ptCount val="1"/>
                <c:pt idx="0">
                  <c:v>2016.8.25</c:v>
                </c:pt>
              </c:strCache>
            </c:strRef>
          </c:tx>
          <c:spPr>
            <a:ln w="15875" cap="rnd">
              <a:solidFill>
                <a:srgbClr val="FF0000"/>
              </a:solidFill>
              <a:round/>
            </a:ln>
            <a:effectLst/>
          </c:spPr>
          <c:marker>
            <c:symbol val="diamond"/>
            <c:size val="9"/>
            <c:spPr>
              <a:solidFill>
                <a:srgbClr val="FF0000"/>
              </a:solidFill>
              <a:ln w="12700">
                <a:solidFill>
                  <a:srgbClr val="FF0000"/>
                </a:solidFill>
              </a:ln>
              <a:effectLst/>
            </c:spPr>
          </c:marker>
          <c:xVal>
            <c:numRef>
              <c:f>'COD（2010-2017）'!$F$64:$F$67</c:f>
              <c:numCache>
                <c:formatCode>0.0</c:formatCode>
                <c:ptCount val="4"/>
                <c:pt idx="0">
                  <c:v>1.3</c:v>
                </c:pt>
                <c:pt idx="1">
                  <c:v>1.1000000000000001</c:v>
                </c:pt>
                <c:pt idx="2">
                  <c:v>1.2</c:v>
                </c:pt>
                <c:pt idx="3">
                  <c:v>1</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4-FB19-475A-BA9B-4B61BD06A274}"/>
            </c:ext>
          </c:extLst>
        </c:ser>
        <c:ser>
          <c:idx val="5"/>
          <c:order val="5"/>
          <c:tx>
            <c:strRef>
              <c:f>'COD（2010-2017）'!$G$63</c:f>
              <c:strCache>
                <c:ptCount val="1"/>
                <c:pt idx="0">
                  <c:v>2016.9.12</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'COD（2010-2017）'!$G$64:$G$67</c:f>
              <c:numCache>
                <c:formatCode>0.0</c:formatCode>
                <c:ptCount val="4"/>
                <c:pt idx="0">
                  <c:v>1.3</c:v>
                </c:pt>
                <c:pt idx="1">
                  <c:v>1.2</c:v>
                </c:pt>
                <c:pt idx="2">
                  <c:v>1.2</c:v>
                </c:pt>
                <c:pt idx="3">
                  <c:v>0.9</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5-FB19-475A-BA9B-4B61BD06A274}"/>
            </c:ext>
          </c:extLst>
        </c:ser>
        <c:ser>
          <c:idx val="6"/>
          <c:order val="6"/>
          <c:tx>
            <c:strRef>
              <c:f>'COD（2010-2017）'!$H$63</c:f>
              <c:strCache>
                <c:ptCount val="1"/>
                <c:pt idx="0">
                  <c:v>2016.10.12</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'COD（2010-2017）'!$H$64:$H$67</c:f>
              <c:numCache>
                <c:formatCode>0.0</c:formatCode>
                <c:ptCount val="4"/>
                <c:pt idx="0">
                  <c:v>1.2</c:v>
                </c:pt>
                <c:pt idx="1">
                  <c:v>1.2</c:v>
                </c:pt>
                <c:pt idx="2">
                  <c:v>1</c:v>
                </c:pt>
                <c:pt idx="3">
                  <c:v>0.9</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6-FB19-475A-BA9B-4B61BD06A274}"/>
            </c:ext>
          </c:extLst>
        </c:ser>
        <c:ser>
          <c:idx val="7"/>
          <c:order val="7"/>
          <c:tx>
            <c:strRef>
              <c:f>'COD（2010-2017）'!$I$63</c:f>
              <c:strCache>
                <c:ptCount val="1"/>
                <c:pt idx="0">
                  <c:v>2016.11.7</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'COD（2010-2017）'!$I$64:$I$67</c:f>
              <c:numCache>
                <c:formatCode>0.0</c:formatCode>
                <c:ptCount val="4"/>
                <c:pt idx="0">
                  <c:v>1</c:v>
                </c:pt>
                <c:pt idx="1">
                  <c:v>1</c:v>
                </c:pt>
                <c:pt idx="2">
                  <c:v>1</c:v>
                </c:pt>
                <c:pt idx="3">
                  <c:v>0.9</c:v>
                </c:pt>
              </c:numCache>
            </c:numRef>
          </c:xVal>
          <c:yVal>
            <c:numRef>
              <c:f>'COD（2010-2017）'!$A$64:$A$67</c:f>
              <c:numCache>
                <c:formatCode>General</c:formatCode>
                <c:ptCount val="4"/>
                <c:pt idx="0">
                  <c:v>0.5</c:v>
                </c:pt>
                <c:pt idx="1">
                  <c:v>10</c:v>
                </c:pt>
                <c:pt idx="2">
                  <c:v>20</c:v>
                </c:pt>
                <c:pt idx="3">
                  <c:v>50</c:v>
                </c:pt>
              </c:numCache>
            </c:numRef>
          </c:yVal>
          <c:smooth val="0"/>
          <c:extLst>
            <c:ext xmlns:c16="http://schemas.microsoft.com/office/drawing/2014/chart" uri="{C3380CC4-5D6E-409C-BE32-E72D297353CC}">
              <c16:uniqueId val="{00000007-FB19-475A-BA9B-4B61BD06A274}"/>
            </c:ext>
          </c:extLst>
        </c:ser>
        <c:dLbls>
          <c:showLegendKey val="0"/>
          <c:showVal val="0"/>
          <c:showCatName val="0"/>
          <c:showSerName val="0"/>
          <c:showPercent val="0"/>
          <c:showBubbleSize val="0"/>
        </c:dLbls>
        <c:axId val="301755208"/>
        <c:axId val="301756192"/>
      </c:scatterChart>
      <c:valAx>
        <c:axId val="301755208"/>
        <c:scaling>
          <c:orientation val="minMax"/>
          <c:max val="2"/>
          <c:min val="0.4"/>
        </c:scaling>
        <c:delete val="0"/>
        <c:axPos val="t"/>
        <c:majorGridlines>
          <c:spPr>
            <a:ln w="6350" cap="flat" cmpd="sng" algn="ctr">
              <a:no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r>
                  <a:rPr lang="en-US" altLang="ja-JP" sz="1200" b="1">
                    <a:solidFill>
                      <a:schemeClr val="tx1"/>
                    </a:solidFill>
                    <a:latin typeface="HG丸ｺﾞｼｯｸM-PRO" panose="020F0600000000000000" pitchFamily="50" charset="-128"/>
                    <a:ea typeface="HG丸ｺﾞｼｯｸM-PRO" panose="020F0600000000000000" pitchFamily="50" charset="-128"/>
                  </a:rPr>
                  <a:t>COD</a:t>
                </a:r>
                <a:r>
                  <a:rPr lang="ja-JP" altLang="en-US" sz="1200">
                    <a:solidFill>
                      <a:schemeClr val="tx1"/>
                    </a:solidFill>
                    <a:latin typeface="HG丸ｺﾞｼｯｸM-PRO" panose="020F0600000000000000" pitchFamily="50" charset="-128"/>
                    <a:ea typeface="HG丸ｺﾞｼｯｸM-PRO" panose="020F0600000000000000" pitchFamily="50" charset="-128"/>
                  </a:rPr>
                  <a:t>（</a:t>
                </a:r>
                <a:r>
                  <a:rPr lang="en-US" altLang="ja-JP" sz="1200">
                    <a:solidFill>
                      <a:schemeClr val="tx1"/>
                    </a:solidFill>
                    <a:latin typeface="HG丸ｺﾞｼｯｸM-PRO" panose="020F0600000000000000" pitchFamily="50" charset="-128"/>
                    <a:ea typeface="HG丸ｺﾞｼｯｸM-PRO" panose="020F0600000000000000" pitchFamily="50" charset="-128"/>
                  </a:rPr>
                  <a:t>mg/L</a:t>
                </a:r>
                <a:r>
                  <a:rPr lang="ja-JP" altLang="en-US" sz="1200">
                    <a:solidFill>
                      <a:schemeClr val="tx1"/>
                    </a:solidFill>
                    <a:latin typeface="HG丸ｺﾞｼｯｸM-PRO" panose="020F0600000000000000" pitchFamily="50" charset="-128"/>
                    <a:ea typeface="HG丸ｺﾞｼｯｸM-PRO" panose="020F0600000000000000" pitchFamily="50" charset="-128"/>
                  </a:rPr>
                  <a:t>）</a:t>
                </a:r>
              </a:p>
            </c:rich>
          </c:tx>
          <c:layout>
            <c:manualLayout>
              <c:xMode val="edge"/>
              <c:yMode val="edge"/>
              <c:x val="0.30584507083335316"/>
              <c:y val="3.513182135174243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title>
        <c:numFmt formatCode="0.0"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950" b="0" i="0" u="none" strike="noStrike" kern="1200" baseline="0">
                <a:solidFill>
                  <a:schemeClr val="tx1"/>
                </a:solidFill>
                <a:latin typeface="+mn-lt"/>
                <a:ea typeface="+mn-ea"/>
                <a:cs typeface="+mn-cs"/>
              </a:defRPr>
            </a:pPr>
            <a:endParaRPr lang="ja-JP"/>
          </a:p>
        </c:txPr>
        <c:crossAx val="301756192"/>
        <c:crosses val="autoZero"/>
        <c:crossBetween val="midCat"/>
        <c:majorUnit val="0.4"/>
      </c:valAx>
      <c:valAx>
        <c:axId val="301756192"/>
        <c:scaling>
          <c:orientation val="maxMin"/>
          <c:max val="80"/>
          <c:min val="0"/>
        </c:scaling>
        <c:delete val="0"/>
        <c:axPos val="l"/>
        <c:majorGridlines>
          <c:spPr>
            <a:ln w="6350" cap="flat" cmpd="sng" algn="ctr">
              <a:solidFill>
                <a:schemeClr val="tx1">
                  <a:lumMod val="95000"/>
                  <a:lumOff val="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r>
                  <a:rPr lang="ja-JP" altLang="en-US" sz="1200">
                    <a:solidFill>
                      <a:schemeClr val="tx1"/>
                    </a:solidFill>
                    <a:latin typeface="HG丸ｺﾞｼｯｸM-PRO" panose="020F0600000000000000" pitchFamily="50" charset="-128"/>
                    <a:ea typeface="HG丸ｺﾞｼｯｸM-PRO" panose="020F0600000000000000" pitchFamily="50" charset="-128"/>
                  </a:rPr>
                  <a:t>水深（ｍ）</a:t>
                </a:r>
              </a:p>
            </c:rich>
          </c:tx>
          <c:layout>
            <c:manualLayout>
              <c:xMode val="edge"/>
              <c:yMode val="edge"/>
              <c:x val="4.9493986868000654E-2"/>
              <c:y val="0.3155015026680023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301755208"/>
        <c:crosses val="autoZero"/>
        <c:crossBetween val="midCat"/>
        <c:majorUnit val="20"/>
      </c:valAx>
      <c:spPr>
        <a:noFill/>
        <a:ln>
          <a:solidFill>
            <a:schemeClr val="tx1">
              <a:lumMod val="95000"/>
              <a:lumOff val="5000"/>
            </a:schemeClr>
          </a:solidFill>
        </a:ln>
        <a:effectLst/>
      </c:spPr>
    </c:plotArea>
    <c:legend>
      <c:legendPos val="b"/>
      <c:layout>
        <c:manualLayout>
          <c:xMode val="edge"/>
          <c:yMode val="edge"/>
          <c:x val="0.63183600327318878"/>
          <c:y val="0.23261368824920436"/>
          <c:w val="0.36114748374916167"/>
          <c:h val="0.5985148154046736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0.07791</cdr:x>
      <cdr:y>0.85757</cdr:y>
    </cdr:from>
    <cdr:to>
      <cdr:x>0.77943</cdr:x>
      <cdr:y>1</cdr:y>
    </cdr:to>
    <cdr:sp macro="" textlink="">
      <cdr:nvSpPr>
        <cdr:cNvPr id="2" name="テキスト ボックス 11"/>
        <cdr:cNvSpPr txBox="1"/>
      </cdr:nvSpPr>
      <cdr:spPr>
        <a:xfrm xmlns:a="http://schemas.openxmlformats.org/drawingml/2006/main">
          <a:off x="209174" y="1685404"/>
          <a:ext cx="1883419" cy="27992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noAutofit/>
        </a:bodyPr>
        <a:lstStyle xmlns:a="http://schemas.openxmlformats.org/drawingml/2006/main"/>
        <a:p xmlns:a="http://schemas.openxmlformats.org/drawingml/2006/main">
          <a:pPr algn="just">
            <a:spcAft>
              <a:spcPts val="0"/>
            </a:spcAft>
          </a:pP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0.15731</cdr:x>
      <cdr:y>0.88134</cdr:y>
    </cdr:from>
    <cdr:to>
      <cdr:x>0.82198</cdr:x>
      <cdr:y>0.99299</cdr:y>
    </cdr:to>
    <cdr:sp macro="" textlink="">
      <cdr:nvSpPr>
        <cdr:cNvPr id="2" name="テキスト ボックス 9">
          <a:extLst xmlns:a="http://schemas.openxmlformats.org/drawingml/2006/main">
            <a:ext uri="{FF2B5EF4-FFF2-40B4-BE49-F238E27FC236}">
              <a16:creationId xmlns:a16="http://schemas.microsoft.com/office/drawing/2014/main" id="{631C1B90-84D8-44EA-8F5E-9C3849E193AB}"/>
            </a:ext>
          </a:extLst>
        </cdr:cNvPr>
        <cdr:cNvSpPr txBox="1"/>
      </cdr:nvSpPr>
      <cdr:spPr>
        <a:xfrm xmlns:a="http://schemas.openxmlformats.org/drawingml/2006/main">
          <a:off x="398258" y="1632501"/>
          <a:ext cx="1682790" cy="20680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kumimoji="1" lang="ja-JP" altLang="en-US" sz="900" dirty="0">
            <a:latin typeface="ＭＳ Ｐゴシック" panose="020B0600070205080204" pitchFamily="50" charset="-128"/>
            <a:ea typeface="ＭＳ Ｐゴシック" panose="020B0600070205080204" pitchFamily="50" charset="-128"/>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0.12385</cdr:x>
      <cdr:y>0.85095</cdr:y>
    </cdr:from>
    <cdr:to>
      <cdr:x>0.80481</cdr:x>
      <cdr:y>0.97238</cdr:y>
    </cdr:to>
    <cdr:sp macro="" textlink="">
      <cdr:nvSpPr>
        <cdr:cNvPr id="2" name="テキスト ボックス 11">
          <a:extLst xmlns:a="http://schemas.openxmlformats.org/drawingml/2006/main">
            <a:ext uri="{FF2B5EF4-FFF2-40B4-BE49-F238E27FC236}">
              <a16:creationId xmlns:a16="http://schemas.microsoft.com/office/drawing/2014/main" id="{6A4D726C-A93D-4C00-B661-7CE0B8C0E7AF}"/>
            </a:ext>
          </a:extLst>
        </cdr:cNvPr>
        <cdr:cNvSpPr txBox="1"/>
      </cdr:nvSpPr>
      <cdr:spPr>
        <a:xfrm xmlns:a="http://schemas.openxmlformats.org/drawingml/2006/main">
          <a:off x="313559" y="1869089"/>
          <a:ext cx="1724025" cy="26670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kumimoji="1" lang="ja-JP" altLang="en-US" sz="900" dirty="0">
            <a:latin typeface="ＭＳ Ｐゴシック" panose="020B0600070205080204" pitchFamily="50" charset="-128"/>
            <a:ea typeface="ＭＳ Ｐゴシック" panose="020B0600070205080204" pitchFamily="50" charset="-128"/>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0.15731</cdr:x>
      <cdr:y>0.88134</cdr:y>
    </cdr:from>
    <cdr:to>
      <cdr:x>0.82198</cdr:x>
      <cdr:y>0.99299</cdr:y>
    </cdr:to>
    <cdr:sp macro="" textlink="">
      <cdr:nvSpPr>
        <cdr:cNvPr id="2" name="テキスト ボックス 9">
          <a:extLst xmlns:a="http://schemas.openxmlformats.org/drawingml/2006/main">
            <a:ext uri="{FF2B5EF4-FFF2-40B4-BE49-F238E27FC236}">
              <a16:creationId xmlns:a16="http://schemas.microsoft.com/office/drawing/2014/main" id="{631C1B90-84D8-44EA-8F5E-9C3849E193AB}"/>
            </a:ext>
          </a:extLst>
        </cdr:cNvPr>
        <cdr:cNvSpPr txBox="1"/>
      </cdr:nvSpPr>
      <cdr:spPr>
        <a:xfrm xmlns:a="http://schemas.openxmlformats.org/drawingml/2006/main">
          <a:off x="398258" y="1632501"/>
          <a:ext cx="1682790" cy="20680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kumimoji="1" lang="ja-JP" altLang="en-US" sz="900" dirty="0">
            <a:latin typeface="ＭＳ Ｐゴシック" panose="020B0600070205080204" pitchFamily="50" charset="-128"/>
            <a:ea typeface="ＭＳ Ｐゴシック" panose="020B0600070205080204" pitchFamily="50" charset="-128"/>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F9C7CE-520F-4451-B741-66824946F41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BB28026-431A-4E5E-BBA3-2A1C062E79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4A3538E-F945-4094-97F0-2DD9E3898428}"/>
              </a:ext>
            </a:extLst>
          </p:cNvPr>
          <p:cNvSpPr>
            <a:spLocks noGrp="1"/>
          </p:cNvSpPr>
          <p:nvPr>
            <p:ph type="dt" sz="half" idx="10"/>
          </p:nvPr>
        </p:nvSpPr>
        <p:spPr/>
        <p:txBody>
          <a:bodyPr/>
          <a:lstStyle/>
          <a:p>
            <a:fld id="{9BE9A891-F9D0-4A05-A7C1-5B7ECA5630F4}" type="datetimeFigureOut">
              <a:rPr kumimoji="1" lang="ja-JP" altLang="en-US" smtClean="0"/>
              <a:t>2019/12/6</a:t>
            </a:fld>
            <a:endParaRPr kumimoji="1" lang="ja-JP" altLang="en-US"/>
          </a:p>
        </p:txBody>
      </p:sp>
      <p:sp>
        <p:nvSpPr>
          <p:cNvPr id="5" name="フッター プレースホルダー 4">
            <a:extLst>
              <a:ext uri="{FF2B5EF4-FFF2-40B4-BE49-F238E27FC236}">
                <a16:creationId xmlns:a16="http://schemas.microsoft.com/office/drawing/2014/main" id="{E3FFAA0C-95FF-4005-92FF-10DFE892D06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D72685-002E-4077-9C4F-CAE14BFAD12D}"/>
              </a:ext>
            </a:extLst>
          </p:cNvPr>
          <p:cNvSpPr>
            <a:spLocks noGrp="1"/>
          </p:cNvSpPr>
          <p:nvPr>
            <p:ph type="sldNum" sz="quarter" idx="12"/>
          </p:nvPr>
        </p:nvSpPr>
        <p:spPr/>
        <p:txBody>
          <a:bodyPr/>
          <a:lstStyle/>
          <a:p>
            <a:fld id="{D1F728CC-6E80-4801-A33B-E4B9361FBEDB}" type="slidenum">
              <a:rPr kumimoji="1" lang="ja-JP" altLang="en-US" smtClean="0"/>
              <a:t>‹#›</a:t>
            </a:fld>
            <a:endParaRPr kumimoji="1" lang="ja-JP" altLang="en-US"/>
          </a:p>
        </p:txBody>
      </p:sp>
    </p:spTree>
    <p:extLst>
      <p:ext uri="{BB962C8B-B14F-4D97-AF65-F5344CB8AC3E}">
        <p14:creationId xmlns:p14="http://schemas.microsoft.com/office/powerpoint/2010/main" val="82540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D82A3C-1280-4CEA-8D38-9F006862DF3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1D1F692-B9E1-423A-A283-0D0E5C1F0D7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A9CE9B-4B2E-43A0-A1E8-5BED2C082E52}"/>
              </a:ext>
            </a:extLst>
          </p:cNvPr>
          <p:cNvSpPr>
            <a:spLocks noGrp="1"/>
          </p:cNvSpPr>
          <p:nvPr>
            <p:ph type="dt" sz="half" idx="10"/>
          </p:nvPr>
        </p:nvSpPr>
        <p:spPr/>
        <p:txBody>
          <a:bodyPr/>
          <a:lstStyle/>
          <a:p>
            <a:fld id="{9BE9A891-F9D0-4A05-A7C1-5B7ECA5630F4}" type="datetimeFigureOut">
              <a:rPr kumimoji="1" lang="ja-JP" altLang="en-US" smtClean="0"/>
              <a:t>2019/12/6</a:t>
            </a:fld>
            <a:endParaRPr kumimoji="1" lang="ja-JP" altLang="en-US"/>
          </a:p>
        </p:txBody>
      </p:sp>
      <p:sp>
        <p:nvSpPr>
          <p:cNvPr id="5" name="フッター プレースホルダー 4">
            <a:extLst>
              <a:ext uri="{FF2B5EF4-FFF2-40B4-BE49-F238E27FC236}">
                <a16:creationId xmlns:a16="http://schemas.microsoft.com/office/drawing/2014/main" id="{CB7CA5DD-EB72-4D4B-978A-93D9809344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27F51BF-3A10-45B3-B06E-A3B85E354AAF}"/>
              </a:ext>
            </a:extLst>
          </p:cNvPr>
          <p:cNvSpPr>
            <a:spLocks noGrp="1"/>
          </p:cNvSpPr>
          <p:nvPr>
            <p:ph type="sldNum" sz="quarter" idx="12"/>
          </p:nvPr>
        </p:nvSpPr>
        <p:spPr/>
        <p:txBody>
          <a:bodyPr/>
          <a:lstStyle/>
          <a:p>
            <a:fld id="{D1F728CC-6E80-4801-A33B-E4B9361FBEDB}" type="slidenum">
              <a:rPr kumimoji="1" lang="ja-JP" altLang="en-US" smtClean="0"/>
              <a:t>‹#›</a:t>
            </a:fld>
            <a:endParaRPr kumimoji="1" lang="ja-JP" altLang="en-US"/>
          </a:p>
        </p:txBody>
      </p:sp>
    </p:spTree>
    <p:extLst>
      <p:ext uri="{BB962C8B-B14F-4D97-AF65-F5344CB8AC3E}">
        <p14:creationId xmlns:p14="http://schemas.microsoft.com/office/powerpoint/2010/main" val="185171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6FFEB55-58CE-40D5-8E8A-A8846E6D4F1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6CE7FC8-4D36-4856-9858-BB9AD2C51A9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560CB1C-879C-4B6D-A75E-DFC71C36F719}"/>
              </a:ext>
            </a:extLst>
          </p:cNvPr>
          <p:cNvSpPr>
            <a:spLocks noGrp="1"/>
          </p:cNvSpPr>
          <p:nvPr>
            <p:ph type="dt" sz="half" idx="10"/>
          </p:nvPr>
        </p:nvSpPr>
        <p:spPr/>
        <p:txBody>
          <a:bodyPr/>
          <a:lstStyle/>
          <a:p>
            <a:fld id="{9BE9A891-F9D0-4A05-A7C1-5B7ECA5630F4}" type="datetimeFigureOut">
              <a:rPr kumimoji="1" lang="ja-JP" altLang="en-US" smtClean="0"/>
              <a:t>2019/12/6</a:t>
            </a:fld>
            <a:endParaRPr kumimoji="1" lang="ja-JP" altLang="en-US"/>
          </a:p>
        </p:txBody>
      </p:sp>
      <p:sp>
        <p:nvSpPr>
          <p:cNvPr id="5" name="フッター プレースホルダー 4">
            <a:extLst>
              <a:ext uri="{FF2B5EF4-FFF2-40B4-BE49-F238E27FC236}">
                <a16:creationId xmlns:a16="http://schemas.microsoft.com/office/drawing/2014/main" id="{46E91CA1-88DA-47BF-B059-F9681508B9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EAE5A90-0763-4CBA-90DD-BE4F19EB7C4A}"/>
              </a:ext>
            </a:extLst>
          </p:cNvPr>
          <p:cNvSpPr>
            <a:spLocks noGrp="1"/>
          </p:cNvSpPr>
          <p:nvPr>
            <p:ph type="sldNum" sz="quarter" idx="12"/>
          </p:nvPr>
        </p:nvSpPr>
        <p:spPr/>
        <p:txBody>
          <a:bodyPr/>
          <a:lstStyle/>
          <a:p>
            <a:fld id="{D1F728CC-6E80-4801-A33B-E4B9361FBEDB}" type="slidenum">
              <a:rPr kumimoji="1" lang="ja-JP" altLang="en-US" smtClean="0"/>
              <a:t>‹#›</a:t>
            </a:fld>
            <a:endParaRPr kumimoji="1" lang="ja-JP" altLang="en-US"/>
          </a:p>
        </p:txBody>
      </p:sp>
    </p:spTree>
    <p:extLst>
      <p:ext uri="{BB962C8B-B14F-4D97-AF65-F5344CB8AC3E}">
        <p14:creationId xmlns:p14="http://schemas.microsoft.com/office/powerpoint/2010/main" val="3344564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0E4172-7BF2-431F-A4CD-847DA776DCA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E142D40-AA7C-4750-805B-D574BCD926C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9DD422-6DCA-42A1-84F5-C938A304A7B8}"/>
              </a:ext>
            </a:extLst>
          </p:cNvPr>
          <p:cNvSpPr>
            <a:spLocks noGrp="1"/>
          </p:cNvSpPr>
          <p:nvPr>
            <p:ph type="dt" sz="half" idx="10"/>
          </p:nvPr>
        </p:nvSpPr>
        <p:spPr/>
        <p:txBody>
          <a:bodyPr/>
          <a:lstStyle/>
          <a:p>
            <a:fld id="{9BE9A891-F9D0-4A05-A7C1-5B7ECA5630F4}" type="datetimeFigureOut">
              <a:rPr kumimoji="1" lang="ja-JP" altLang="en-US" smtClean="0"/>
              <a:t>2019/12/6</a:t>
            </a:fld>
            <a:endParaRPr kumimoji="1" lang="ja-JP" altLang="en-US"/>
          </a:p>
        </p:txBody>
      </p:sp>
      <p:sp>
        <p:nvSpPr>
          <p:cNvPr id="5" name="フッター プレースホルダー 4">
            <a:extLst>
              <a:ext uri="{FF2B5EF4-FFF2-40B4-BE49-F238E27FC236}">
                <a16:creationId xmlns:a16="http://schemas.microsoft.com/office/drawing/2014/main" id="{1D59C9C3-2B9F-4E50-A8A2-BEA844331A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AE600E-25F2-4C73-A67D-40003F0F7E3E}"/>
              </a:ext>
            </a:extLst>
          </p:cNvPr>
          <p:cNvSpPr>
            <a:spLocks noGrp="1"/>
          </p:cNvSpPr>
          <p:nvPr>
            <p:ph type="sldNum" sz="quarter" idx="12"/>
          </p:nvPr>
        </p:nvSpPr>
        <p:spPr/>
        <p:txBody>
          <a:bodyPr/>
          <a:lstStyle/>
          <a:p>
            <a:fld id="{D1F728CC-6E80-4801-A33B-E4B9361FBEDB}" type="slidenum">
              <a:rPr kumimoji="1" lang="ja-JP" altLang="en-US" smtClean="0"/>
              <a:t>‹#›</a:t>
            </a:fld>
            <a:endParaRPr kumimoji="1" lang="ja-JP" altLang="en-US"/>
          </a:p>
        </p:txBody>
      </p:sp>
    </p:spTree>
    <p:extLst>
      <p:ext uri="{BB962C8B-B14F-4D97-AF65-F5344CB8AC3E}">
        <p14:creationId xmlns:p14="http://schemas.microsoft.com/office/powerpoint/2010/main" val="1171104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F5151D-4938-4B87-ABAC-9C887C8CC77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8B2B9AD-1AD6-442B-AC5B-00EC190FCB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CEEC1F7-229D-4DA1-8B51-8ABB8E0B2E42}"/>
              </a:ext>
            </a:extLst>
          </p:cNvPr>
          <p:cNvSpPr>
            <a:spLocks noGrp="1"/>
          </p:cNvSpPr>
          <p:nvPr>
            <p:ph type="dt" sz="half" idx="10"/>
          </p:nvPr>
        </p:nvSpPr>
        <p:spPr/>
        <p:txBody>
          <a:bodyPr/>
          <a:lstStyle/>
          <a:p>
            <a:fld id="{9BE9A891-F9D0-4A05-A7C1-5B7ECA5630F4}" type="datetimeFigureOut">
              <a:rPr kumimoji="1" lang="ja-JP" altLang="en-US" smtClean="0"/>
              <a:t>2019/12/6</a:t>
            </a:fld>
            <a:endParaRPr kumimoji="1" lang="ja-JP" altLang="en-US"/>
          </a:p>
        </p:txBody>
      </p:sp>
      <p:sp>
        <p:nvSpPr>
          <p:cNvPr id="5" name="フッター プレースホルダー 4">
            <a:extLst>
              <a:ext uri="{FF2B5EF4-FFF2-40B4-BE49-F238E27FC236}">
                <a16:creationId xmlns:a16="http://schemas.microsoft.com/office/drawing/2014/main" id="{4CCB11F9-5680-48DF-A2E0-0AD34A135F9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813C423-4062-42CA-9A86-1687C58B7406}"/>
              </a:ext>
            </a:extLst>
          </p:cNvPr>
          <p:cNvSpPr>
            <a:spLocks noGrp="1"/>
          </p:cNvSpPr>
          <p:nvPr>
            <p:ph type="sldNum" sz="quarter" idx="12"/>
          </p:nvPr>
        </p:nvSpPr>
        <p:spPr/>
        <p:txBody>
          <a:bodyPr/>
          <a:lstStyle/>
          <a:p>
            <a:fld id="{D1F728CC-6E80-4801-A33B-E4B9361FBEDB}" type="slidenum">
              <a:rPr kumimoji="1" lang="ja-JP" altLang="en-US" smtClean="0"/>
              <a:t>‹#›</a:t>
            </a:fld>
            <a:endParaRPr kumimoji="1" lang="ja-JP" altLang="en-US"/>
          </a:p>
        </p:txBody>
      </p:sp>
    </p:spTree>
    <p:extLst>
      <p:ext uri="{BB962C8B-B14F-4D97-AF65-F5344CB8AC3E}">
        <p14:creationId xmlns:p14="http://schemas.microsoft.com/office/powerpoint/2010/main" val="4195617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ADF427-063C-461D-B00B-56D1132E0DC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3F0F1C2-CE6C-4F80-92F7-0B5591B9CC2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CF8B010-DCD4-4CB6-98B5-5C454396EE0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C5AEE29-9B0C-4D7E-9AF0-4B786D34435A}"/>
              </a:ext>
            </a:extLst>
          </p:cNvPr>
          <p:cNvSpPr>
            <a:spLocks noGrp="1"/>
          </p:cNvSpPr>
          <p:nvPr>
            <p:ph type="dt" sz="half" idx="10"/>
          </p:nvPr>
        </p:nvSpPr>
        <p:spPr/>
        <p:txBody>
          <a:bodyPr/>
          <a:lstStyle/>
          <a:p>
            <a:fld id="{9BE9A891-F9D0-4A05-A7C1-5B7ECA5630F4}" type="datetimeFigureOut">
              <a:rPr kumimoji="1" lang="ja-JP" altLang="en-US" smtClean="0"/>
              <a:t>2019/12/6</a:t>
            </a:fld>
            <a:endParaRPr kumimoji="1" lang="ja-JP" altLang="en-US"/>
          </a:p>
        </p:txBody>
      </p:sp>
      <p:sp>
        <p:nvSpPr>
          <p:cNvPr id="6" name="フッター プレースホルダー 5">
            <a:extLst>
              <a:ext uri="{FF2B5EF4-FFF2-40B4-BE49-F238E27FC236}">
                <a16:creationId xmlns:a16="http://schemas.microsoft.com/office/drawing/2014/main" id="{7ABB7999-08BB-4A6F-ABF2-898D62A4EE9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6CC1FA-B93A-4F71-B0AF-60DE41ACAAD7}"/>
              </a:ext>
            </a:extLst>
          </p:cNvPr>
          <p:cNvSpPr>
            <a:spLocks noGrp="1"/>
          </p:cNvSpPr>
          <p:nvPr>
            <p:ph type="sldNum" sz="quarter" idx="12"/>
          </p:nvPr>
        </p:nvSpPr>
        <p:spPr/>
        <p:txBody>
          <a:bodyPr/>
          <a:lstStyle/>
          <a:p>
            <a:fld id="{D1F728CC-6E80-4801-A33B-E4B9361FBEDB}" type="slidenum">
              <a:rPr kumimoji="1" lang="ja-JP" altLang="en-US" smtClean="0"/>
              <a:t>‹#›</a:t>
            </a:fld>
            <a:endParaRPr kumimoji="1" lang="ja-JP" altLang="en-US"/>
          </a:p>
        </p:txBody>
      </p:sp>
    </p:spTree>
    <p:extLst>
      <p:ext uri="{BB962C8B-B14F-4D97-AF65-F5344CB8AC3E}">
        <p14:creationId xmlns:p14="http://schemas.microsoft.com/office/powerpoint/2010/main" val="1197536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DE9BD5-89AC-41A1-A5DA-33591AA3200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FD20F4A-1A53-4F0F-87C0-922EEAF142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3E14A70-50AE-4148-995C-3282F24ECE6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DFB50C6-902F-44A5-B0BC-501CAD19C3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9AE24C9-A7E3-4941-925E-9908684AA02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7820214-2FAA-4929-BE82-911201F4E0C1}"/>
              </a:ext>
            </a:extLst>
          </p:cNvPr>
          <p:cNvSpPr>
            <a:spLocks noGrp="1"/>
          </p:cNvSpPr>
          <p:nvPr>
            <p:ph type="dt" sz="half" idx="10"/>
          </p:nvPr>
        </p:nvSpPr>
        <p:spPr/>
        <p:txBody>
          <a:bodyPr/>
          <a:lstStyle/>
          <a:p>
            <a:fld id="{9BE9A891-F9D0-4A05-A7C1-5B7ECA5630F4}" type="datetimeFigureOut">
              <a:rPr kumimoji="1" lang="ja-JP" altLang="en-US" smtClean="0"/>
              <a:t>2019/12/6</a:t>
            </a:fld>
            <a:endParaRPr kumimoji="1" lang="ja-JP" altLang="en-US"/>
          </a:p>
        </p:txBody>
      </p:sp>
      <p:sp>
        <p:nvSpPr>
          <p:cNvPr id="8" name="フッター プレースホルダー 7">
            <a:extLst>
              <a:ext uri="{FF2B5EF4-FFF2-40B4-BE49-F238E27FC236}">
                <a16:creationId xmlns:a16="http://schemas.microsoft.com/office/drawing/2014/main" id="{C1255787-235B-4CDE-83B2-DC344322010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62A89FB-E39E-4F8F-8613-051B8823E603}"/>
              </a:ext>
            </a:extLst>
          </p:cNvPr>
          <p:cNvSpPr>
            <a:spLocks noGrp="1"/>
          </p:cNvSpPr>
          <p:nvPr>
            <p:ph type="sldNum" sz="quarter" idx="12"/>
          </p:nvPr>
        </p:nvSpPr>
        <p:spPr/>
        <p:txBody>
          <a:bodyPr/>
          <a:lstStyle/>
          <a:p>
            <a:fld id="{D1F728CC-6E80-4801-A33B-E4B9361FBEDB}" type="slidenum">
              <a:rPr kumimoji="1" lang="ja-JP" altLang="en-US" smtClean="0"/>
              <a:t>‹#›</a:t>
            </a:fld>
            <a:endParaRPr kumimoji="1" lang="ja-JP" altLang="en-US"/>
          </a:p>
        </p:txBody>
      </p:sp>
    </p:spTree>
    <p:extLst>
      <p:ext uri="{BB962C8B-B14F-4D97-AF65-F5344CB8AC3E}">
        <p14:creationId xmlns:p14="http://schemas.microsoft.com/office/powerpoint/2010/main" val="2839019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784B7-E316-4CFD-9317-14B3956A419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2855EE9-7A3B-494A-9AF1-233C1A590046}"/>
              </a:ext>
            </a:extLst>
          </p:cNvPr>
          <p:cNvSpPr>
            <a:spLocks noGrp="1"/>
          </p:cNvSpPr>
          <p:nvPr>
            <p:ph type="dt" sz="half" idx="10"/>
          </p:nvPr>
        </p:nvSpPr>
        <p:spPr/>
        <p:txBody>
          <a:bodyPr/>
          <a:lstStyle/>
          <a:p>
            <a:fld id="{9BE9A891-F9D0-4A05-A7C1-5B7ECA5630F4}" type="datetimeFigureOut">
              <a:rPr kumimoji="1" lang="ja-JP" altLang="en-US" smtClean="0"/>
              <a:t>2019/12/6</a:t>
            </a:fld>
            <a:endParaRPr kumimoji="1" lang="ja-JP" altLang="en-US"/>
          </a:p>
        </p:txBody>
      </p:sp>
      <p:sp>
        <p:nvSpPr>
          <p:cNvPr id="4" name="フッター プレースホルダー 3">
            <a:extLst>
              <a:ext uri="{FF2B5EF4-FFF2-40B4-BE49-F238E27FC236}">
                <a16:creationId xmlns:a16="http://schemas.microsoft.com/office/drawing/2014/main" id="{7EFBDBD9-C4F6-40C8-9262-3F71479A77E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85B3A60-AEA7-45B7-BCCF-76E17DB4D064}"/>
              </a:ext>
            </a:extLst>
          </p:cNvPr>
          <p:cNvSpPr>
            <a:spLocks noGrp="1"/>
          </p:cNvSpPr>
          <p:nvPr>
            <p:ph type="sldNum" sz="quarter" idx="12"/>
          </p:nvPr>
        </p:nvSpPr>
        <p:spPr/>
        <p:txBody>
          <a:bodyPr/>
          <a:lstStyle/>
          <a:p>
            <a:fld id="{D1F728CC-6E80-4801-A33B-E4B9361FBEDB}" type="slidenum">
              <a:rPr kumimoji="1" lang="ja-JP" altLang="en-US" smtClean="0"/>
              <a:t>‹#›</a:t>
            </a:fld>
            <a:endParaRPr kumimoji="1" lang="ja-JP" altLang="en-US"/>
          </a:p>
        </p:txBody>
      </p:sp>
    </p:spTree>
    <p:extLst>
      <p:ext uri="{BB962C8B-B14F-4D97-AF65-F5344CB8AC3E}">
        <p14:creationId xmlns:p14="http://schemas.microsoft.com/office/powerpoint/2010/main" val="359065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36E4079-DC26-4EBF-A7D5-8A8871C509F2}"/>
              </a:ext>
            </a:extLst>
          </p:cNvPr>
          <p:cNvSpPr>
            <a:spLocks noGrp="1"/>
          </p:cNvSpPr>
          <p:nvPr>
            <p:ph type="dt" sz="half" idx="10"/>
          </p:nvPr>
        </p:nvSpPr>
        <p:spPr/>
        <p:txBody>
          <a:bodyPr/>
          <a:lstStyle/>
          <a:p>
            <a:fld id="{9BE9A891-F9D0-4A05-A7C1-5B7ECA5630F4}" type="datetimeFigureOut">
              <a:rPr kumimoji="1" lang="ja-JP" altLang="en-US" smtClean="0"/>
              <a:t>2019/12/6</a:t>
            </a:fld>
            <a:endParaRPr kumimoji="1" lang="ja-JP" altLang="en-US"/>
          </a:p>
        </p:txBody>
      </p:sp>
      <p:sp>
        <p:nvSpPr>
          <p:cNvPr id="3" name="フッター プレースホルダー 2">
            <a:extLst>
              <a:ext uri="{FF2B5EF4-FFF2-40B4-BE49-F238E27FC236}">
                <a16:creationId xmlns:a16="http://schemas.microsoft.com/office/drawing/2014/main" id="{BEA814D1-C208-4072-A882-49CF5DA589D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AA45C53-A5DB-4578-8534-18FB50F338D1}"/>
              </a:ext>
            </a:extLst>
          </p:cNvPr>
          <p:cNvSpPr>
            <a:spLocks noGrp="1"/>
          </p:cNvSpPr>
          <p:nvPr>
            <p:ph type="sldNum" sz="quarter" idx="12"/>
          </p:nvPr>
        </p:nvSpPr>
        <p:spPr/>
        <p:txBody>
          <a:bodyPr/>
          <a:lstStyle/>
          <a:p>
            <a:fld id="{D1F728CC-6E80-4801-A33B-E4B9361FBEDB}" type="slidenum">
              <a:rPr kumimoji="1" lang="ja-JP" altLang="en-US" smtClean="0"/>
              <a:t>‹#›</a:t>
            </a:fld>
            <a:endParaRPr kumimoji="1" lang="ja-JP" altLang="en-US"/>
          </a:p>
        </p:txBody>
      </p:sp>
    </p:spTree>
    <p:extLst>
      <p:ext uri="{BB962C8B-B14F-4D97-AF65-F5344CB8AC3E}">
        <p14:creationId xmlns:p14="http://schemas.microsoft.com/office/powerpoint/2010/main" val="840136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98F589-71E3-4378-B0F2-3BC827AA84B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1C0D672-9C1F-4414-9A87-975714628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1A8B0FD-5E78-43C1-A076-A3E264332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5344F10-5403-44F7-BEC3-B7D2679D90B0}"/>
              </a:ext>
            </a:extLst>
          </p:cNvPr>
          <p:cNvSpPr>
            <a:spLocks noGrp="1"/>
          </p:cNvSpPr>
          <p:nvPr>
            <p:ph type="dt" sz="half" idx="10"/>
          </p:nvPr>
        </p:nvSpPr>
        <p:spPr/>
        <p:txBody>
          <a:bodyPr/>
          <a:lstStyle/>
          <a:p>
            <a:fld id="{9BE9A891-F9D0-4A05-A7C1-5B7ECA5630F4}" type="datetimeFigureOut">
              <a:rPr kumimoji="1" lang="ja-JP" altLang="en-US" smtClean="0"/>
              <a:t>2019/12/6</a:t>
            </a:fld>
            <a:endParaRPr kumimoji="1" lang="ja-JP" altLang="en-US"/>
          </a:p>
        </p:txBody>
      </p:sp>
      <p:sp>
        <p:nvSpPr>
          <p:cNvPr id="6" name="フッター プレースホルダー 5">
            <a:extLst>
              <a:ext uri="{FF2B5EF4-FFF2-40B4-BE49-F238E27FC236}">
                <a16:creationId xmlns:a16="http://schemas.microsoft.com/office/drawing/2014/main" id="{C9821948-BC3B-4390-BD76-875993A277C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D8960B2-3753-46B0-9A3A-CBE96D69832B}"/>
              </a:ext>
            </a:extLst>
          </p:cNvPr>
          <p:cNvSpPr>
            <a:spLocks noGrp="1"/>
          </p:cNvSpPr>
          <p:nvPr>
            <p:ph type="sldNum" sz="quarter" idx="12"/>
          </p:nvPr>
        </p:nvSpPr>
        <p:spPr/>
        <p:txBody>
          <a:bodyPr/>
          <a:lstStyle/>
          <a:p>
            <a:fld id="{D1F728CC-6E80-4801-A33B-E4B9361FBEDB}" type="slidenum">
              <a:rPr kumimoji="1" lang="ja-JP" altLang="en-US" smtClean="0"/>
              <a:t>‹#›</a:t>
            </a:fld>
            <a:endParaRPr kumimoji="1" lang="ja-JP" altLang="en-US"/>
          </a:p>
        </p:txBody>
      </p:sp>
    </p:spTree>
    <p:extLst>
      <p:ext uri="{BB962C8B-B14F-4D97-AF65-F5344CB8AC3E}">
        <p14:creationId xmlns:p14="http://schemas.microsoft.com/office/powerpoint/2010/main" val="2834494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AC9DB5-9BEE-439E-967C-C21BA72EC96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78BC11B-90F7-4150-B524-CDC35F822F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B6AC54B-2A3F-43AE-8702-B239B2D191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596AB8F-2C6F-4B96-8BF0-C65F19D79071}"/>
              </a:ext>
            </a:extLst>
          </p:cNvPr>
          <p:cNvSpPr>
            <a:spLocks noGrp="1"/>
          </p:cNvSpPr>
          <p:nvPr>
            <p:ph type="dt" sz="half" idx="10"/>
          </p:nvPr>
        </p:nvSpPr>
        <p:spPr/>
        <p:txBody>
          <a:bodyPr/>
          <a:lstStyle/>
          <a:p>
            <a:fld id="{9BE9A891-F9D0-4A05-A7C1-5B7ECA5630F4}" type="datetimeFigureOut">
              <a:rPr kumimoji="1" lang="ja-JP" altLang="en-US" smtClean="0"/>
              <a:t>2019/12/6</a:t>
            </a:fld>
            <a:endParaRPr kumimoji="1" lang="ja-JP" altLang="en-US"/>
          </a:p>
        </p:txBody>
      </p:sp>
      <p:sp>
        <p:nvSpPr>
          <p:cNvPr id="6" name="フッター プレースホルダー 5">
            <a:extLst>
              <a:ext uri="{FF2B5EF4-FFF2-40B4-BE49-F238E27FC236}">
                <a16:creationId xmlns:a16="http://schemas.microsoft.com/office/drawing/2014/main" id="{694B0895-34B2-4FA2-A541-E06B6F4C00B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B382B4-8EFA-425B-9F22-6378FE638F51}"/>
              </a:ext>
            </a:extLst>
          </p:cNvPr>
          <p:cNvSpPr>
            <a:spLocks noGrp="1"/>
          </p:cNvSpPr>
          <p:nvPr>
            <p:ph type="sldNum" sz="quarter" idx="12"/>
          </p:nvPr>
        </p:nvSpPr>
        <p:spPr/>
        <p:txBody>
          <a:bodyPr/>
          <a:lstStyle/>
          <a:p>
            <a:fld id="{D1F728CC-6E80-4801-A33B-E4B9361FBEDB}" type="slidenum">
              <a:rPr kumimoji="1" lang="ja-JP" altLang="en-US" smtClean="0"/>
              <a:t>‹#›</a:t>
            </a:fld>
            <a:endParaRPr kumimoji="1" lang="ja-JP" altLang="en-US"/>
          </a:p>
        </p:txBody>
      </p:sp>
    </p:spTree>
    <p:extLst>
      <p:ext uri="{BB962C8B-B14F-4D97-AF65-F5344CB8AC3E}">
        <p14:creationId xmlns:p14="http://schemas.microsoft.com/office/powerpoint/2010/main" val="21650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1740A99-52B0-443E-907F-C8DC29BDD6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35C691E-5861-4A98-9A7B-50FFE455F7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4C43997-891C-4404-A582-BDF267E0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9A891-F9D0-4A05-A7C1-5B7ECA5630F4}" type="datetimeFigureOut">
              <a:rPr kumimoji="1" lang="ja-JP" altLang="en-US" smtClean="0"/>
              <a:t>2019/12/6</a:t>
            </a:fld>
            <a:endParaRPr kumimoji="1" lang="ja-JP" altLang="en-US"/>
          </a:p>
        </p:txBody>
      </p:sp>
      <p:sp>
        <p:nvSpPr>
          <p:cNvPr id="5" name="フッター プレースホルダー 4">
            <a:extLst>
              <a:ext uri="{FF2B5EF4-FFF2-40B4-BE49-F238E27FC236}">
                <a16:creationId xmlns:a16="http://schemas.microsoft.com/office/drawing/2014/main" id="{8B3808E8-3A1B-439D-A7A0-9EDA689031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1A98B29-0723-4D6A-8794-548D3A5465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728CC-6E80-4801-A33B-E4B9361FBEDB}" type="slidenum">
              <a:rPr kumimoji="1" lang="ja-JP" altLang="en-US" smtClean="0"/>
              <a:t>‹#›</a:t>
            </a:fld>
            <a:endParaRPr kumimoji="1" lang="ja-JP" altLang="en-US"/>
          </a:p>
        </p:txBody>
      </p:sp>
    </p:spTree>
    <p:extLst>
      <p:ext uri="{BB962C8B-B14F-4D97-AF65-F5344CB8AC3E}">
        <p14:creationId xmlns:p14="http://schemas.microsoft.com/office/powerpoint/2010/main" val="4223559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482E5F5-65D5-4248-A2DD-4BF6F87C97F6}"/>
              </a:ext>
            </a:extLst>
          </p:cNvPr>
          <p:cNvPicPr>
            <a:picLocks noChangeAspect="1"/>
          </p:cNvPicPr>
          <p:nvPr/>
        </p:nvPicPr>
        <p:blipFill>
          <a:blip r:embed="rId2"/>
          <a:stretch>
            <a:fillRect/>
          </a:stretch>
        </p:blipFill>
        <p:spPr>
          <a:xfrm>
            <a:off x="0" y="0"/>
            <a:ext cx="12192000" cy="10034016"/>
          </a:xfrm>
          <a:prstGeom prst="rect">
            <a:avLst/>
          </a:prstGeom>
        </p:spPr>
      </p:pic>
      <p:sp>
        <p:nvSpPr>
          <p:cNvPr id="2" name="タイトル 1">
            <a:extLst>
              <a:ext uri="{FF2B5EF4-FFF2-40B4-BE49-F238E27FC236}">
                <a16:creationId xmlns:a16="http://schemas.microsoft.com/office/drawing/2014/main" id="{5338ABF4-D207-4EC2-B87B-4793B6D17F98}"/>
              </a:ext>
            </a:extLst>
          </p:cNvPr>
          <p:cNvSpPr>
            <a:spLocks noGrp="1"/>
          </p:cNvSpPr>
          <p:nvPr>
            <p:ph type="ctrTitle"/>
          </p:nvPr>
        </p:nvSpPr>
        <p:spPr>
          <a:xfrm>
            <a:off x="204951" y="572234"/>
            <a:ext cx="11782098" cy="2306637"/>
          </a:xfrm>
        </p:spPr>
        <p:txBody>
          <a:bodyPr>
            <a:noAutofit/>
          </a:bodyPr>
          <a:lstStyle/>
          <a:p>
            <a:r>
              <a:rPr lang="ja-JP" altLang="en-US" sz="5400" b="1" dirty="0">
                <a:solidFill>
                  <a:srgbClr val="FFFF00"/>
                </a:solidFill>
                <a:latin typeface="AR P丸ゴシック体M" panose="020B0600010101010101" pitchFamily="50" charset="-128"/>
                <a:ea typeface="AR P丸ゴシック体M" panose="020B0600010101010101" pitchFamily="50" charset="-128"/>
              </a:rPr>
              <a:t>猪苗代湖</a:t>
            </a:r>
            <a:r>
              <a:rPr lang="ja-JP" altLang="en-US" sz="5400" b="1" dirty="0">
                <a:latin typeface="AR P丸ゴシック体M" panose="020B0600010101010101" pitchFamily="50" charset="-128"/>
                <a:ea typeface="AR P丸ゴシック体M" panose="020B0600010101010101" pitchFamily="50" charset="-128"/>
              </a:rPr>
              <a:t>の</a:t>
            </a:r>
            <a:r>
              <a:rPr lang="ja-JP" altLang="en-US" sz="5400" b="1" dirty="0">
                <a:solidFill>
                  <a:schemeClr val="accent2">
                    <a:lumMod val="60000"/>
                    <a:lumOff val="40000"/>
                  </a:schemeClr>
                </a:solidFill>
                <a:latin typeface="AR P丸ゴシック体M" panose="020B0600010101010101" pitchFamily="50" charset="-128"/>
                <a:ea typeface="AR P丸ゴシック体M" panose="020B0600010101010101" pitchFamily="50" charset="-128"/>
              </a:rPr>
              <a:t>鉛直循環過程における　　　　　水温成層と水質変動</a:t>
            </a:r>
            <a:br>
              <a:rPr lang="ja-JP" altLang="en-US" sz="3600" dirty="0"/>
            </a:br>
            <a:endParaRPr kumimoji="1" lang="ja-JP" altLang="en-US" sz="3600" dirty="0"/>
          </a:p>
        </p:txBody>
      </p:sp>
      <p:sp>
        <p:nvSpPr>
          <p:cNvPr id="3" name="字幕 2">
            <a:extLst>
              <a:ext uri="{FF2B5EF4-FFF2-40B4-BE49-F238E27FC236}">
                <a16:creationId xmlns:a16="http://schemas.microsoft.com/office/drawing/2014/main" id="{F28BA9DE-5461-45E2-8B61-1DD2CC7FEA94}"/>
              </a:ext>
            </a:extLst>
          </p:cNvPr>
          <p:cNvSpPr>
            <a:spLocks noGrp="1"/>
          </p:cNvSpPr>
          <p:nvPr>
            <p:ph type="subTitle" idx="1"/>
          </p:nvPr>
        </p:nvSpPr>
        <p:spPr>
          <a:xfrm>
            <a:off x="817493" y="5298300"/>
            <a:ext cx="9144000" cy="1158143"/>
          </a:xfrm>
        </p:spPr>
        <p:txBody>
          <a:bodyPr>
            <a:normAutofit/>
          </a:bodyPr>
          <a:lstStyle/>
          <a:p>
            <a:pPr algn="l"/>
            <a:r>
              <a:rPr lang="ja-JP" altLang="en-US" dirty="0"/>
              <a:t>     </a:t>
            </a:r>
            <a:r>
              <a:rPr lang="ja-JP" altLang="en-US" dirty="0">
                <a:latin typeface="AR P丸ゴシック体M" panose="020B0600010101010101" pitchFamily="50" charset="-128"/>
                <a:ea typeface="AR P丸ゴシック体M" panose="020B0600010101010101" pitchFamily="50" charset="-128"/>
              </a:rPr>
              <a:t>○ 藤田　豊（日大工・研究員</a:t>
            </a:r>
            <a:r>
              <a:rPr lang="en-US" altLang="ja-JP" dirty="0">
                <a:latin typeface="AR P丸ゴシック体M" panose="020B0600010101010101" pitchFamily="50" charset="-128"/>
                <a:ea typeface="AR P丸ゴシック体M" panose="020B0600010101010101" pitchFamily="50" charset="-128"/>
              </a:rPr>
              <a:t>)</a:t>
            </a:r>
            <a:r>
              <a:rPr lang="ja-JP" altLang="en-US" dirty="0">
                <a:latin typeface="AR P丸ゴシック体M" panose="020B0600010101010101" pitchFamily="50" charset="-128"/>
                <a:ea typeface="AR P丸ゴシック体M" panose="020B0600010101010101" pitchFamily="50" charset="-128"/>
              </a:rPr>
              <a:t> ・</a:t>
            </a:r>
            <a:r>
              <a:rPr lang="en-US" altLang="ja-JP" dirty="0">
                <a:latin typeface="AR P丸ゴシック体M" panose="020B0600010101010101" pitchFamily="50" charset="-128"/>
                <a:ea typeface="AR P丸ゴシック体M" panose="020B0600010101010101" pitchFamily="50" charset="-128"/>
              </a:rPr>
              <a:t> </a:t>
            </a:r>
            <a:r>
              <a:rPr lang="ja-JP" altLang="en-US" dirty="0">
                <a:latin typeface="AR P丸ゴシック体M" panose="020B0600010101010101" pitchFamily="50" charset="-128"/>
                <a:ea typeface="AR P丸ゴシック体M" panose="020B0600010101010101" pitchFamily="50" charset="-128"/>
              </a:rPr>
              <a:t>中村玄正（日大工・研究員）　　　　　　　　　  </a:t>
            </a:r>
            <a:endParaRPr lang="en-US" altLang="ja-JP" dirty="0">
              <a:latin typeface="AR P丸ゴシック体M" panose="020B0600010101010101" pitchFamily="50" charset="-128"/>
              <a:ea typeface="AR P丸ゴシック体M" panose="020B0600010101010101" pitchFamily="50" charset="-128"/>
            </a:endParaRPr>
          </a:p>
          <a:p>
            <a:pPr algn="l"/>
            <a:r>
              <a:rPr lang="ja-JP" altLang="en-US" dirty="0">
                <a:latin typeface="AR P丸ゴシック体M" panose="020B0600010101010101" pitchFamily="50" charset="-128"/>
                <a:ea typeface="AR P丸ゴシック体M" panose="020B0600010101010101" pitchFamily="50" charset="-128"/>
              </a:rPr>
              <a:t>      佐藤公俊（日大工・生  命</a:t>
            </a:r>
            <a:r>
              <a:rPr lang="en-US" altLang="ja-JP" dirty="0">
                <a:latin typeface="AR P丸ゴシック体M" panose="020B0600010101010101" pitchFamily="50" charset="-128"/>
                <a:ea typeface="AR P丸ゴシック体M" panose="020B0600010101010101" pitchFamily="50" charset="-128"/>
              </a:rPr>
              <a:t>)</a:t>
            </a:r>
            <a:r>
              <a:rPr lang="ja-JP" altLang="en-US" dirty="0">
                <a:latin typeface="AR P丸ゴシック体M" panose="020B0600010101010101" pitchFamily="50" charset="-128"/>
                <a:ea typeface="AR P丸ゴシック体M" panose="020B0600010101010101" pitchFamily="50" charset="-128"/>
              </a:rPr>
              <a:t> ・ 佐藤洋一（日大工・土  木）</a:t>
            </a:r>
            <a:endParaRPr kumimoji="1" lang="ja-JP" altLang="en-US" dirty="0">
              <a:latin typeface="AR P丸ゴシック体M" panose="020B0600010101010101" pitchFamily="50" charset="-128"/>
              <a:ea typeface="AR P丸ゴシック体M" panose="020B0600010101010101" pitchFamily="50" charset="-128"/>
            </a:endParaRPr>
          </a:p>
        </p:txBody>
      </p:sp>
      <p:sp>
        <p:nvSpPr>
          <p:cNvPr id="5" name="テキスト ボックス 4">
            <a:extLst>
              <a:ext uri="{FF2B5EF4-FFF2-40B4-BE49-F238E27FC236}">
                <a16:creationId xmlns:a16="http://schemas.microsoft.com/office/drawing/2014/main" id="{32DCDC65-2392-44A0-8481-FAF20476FCF7}"/>
              </a:ext>
            </a:extLst>
          </p:cNvPr>
          <p:cNvSpPr txBox="1"/>
          <p:nvPr/>
        </p:nvSpPr>
        <p:spPr>
          <a:xfrm>
            <a:off x="6668815" y="10822"/>
            <a:ext cx="5675582" cy="369332"/>
          </a:xfrm>
          <a:prstGeom prst="rect">
            <a:avLst/>
          </a:prstGeom>
          <a:noFill/>
        </p:spPr>
        <p:txBody>
          <a:bodyPr wrap="square" rtlCol="0">
            <a:spAutoFit/>
          </a:bodyPr>
          <a:lstStyle/>
          <a:p>
            <a:r>
              <a:rPr lang="ja-JP" altLang="en-US" dirty="0">
                <a:solidFill>
                  <a:srgbClr val="FFFF00"/>
                </a:solidFill>
                <a:latin typeface="HG丸ｺﾞｼｯｸM-PRO" panose="020F0600000000000000" pitchFamily="50" charset="-128"/>
                <a:ea typeface="HG丸ｺﾞｼｯｸM-PRO" panose="020F0600000000000000" pitchFamily="50" charset="-128"/>
              </a:rPr>
              <a:t>令和元年度第</a:t>
            </a:r>
            <a:r>
              <a:rPr lang="en-US" altLang="ja-JP" dirty="0">
                <a:solidFill>
                  <a:srgbClr val="FFFF00"/>
                </a:solidFill>
                <a:latin typeface="HG丸ｺﾞｼｯｸM-PRO" panose="020F0600000000000000" pitchFamily="50" charset="-128"/>
                <a:ea typeface="HG丸ｺﾞｼｯｸM-PRO" panose="020F0600000000000000" pitchFamily="50" charset="-128"/>
              </a:rPr>
              <a:t>62</a:t>
            </a:r>
            <a:r>
              <a:rPr lang="ja-JP" altLang="en-US" dirty="0">
                <a:solidFill>
                  <a:srgbClr val="FFFF00"/>
                </a:solidFill>
                <a:latin typeface="HG丸ｺﾞｼｯｸM-PRO" panose="020F0600000000000000" pitchFamily="50" charset="-128"/>
                <a:ea typeface="HG丸ｺﾞｼｯｸM-PRO" panose="020F0600000000000000" pitchFamily="50" charset="-128"/>
              </a:rPr>
              <a:t>回日本大学工学部</a:t>
            </a:r>
            <a:r>
              <a:rPr kumimoji="1" lang="ja-JP" altLang="en-US" dirty="0">
                <a:solidFill>
                  <a:srgbClr val="FFFF00"/>
                </a:solidFill>
                <a:latin typeface="HG丸ｺﾞｼｯｸM-PRO" panose="020F0600000000000000" pitchFamily="50" charset="-128"/>
                <a:ea typeface="HG丸ｺﾞｼｯｸM-PRO" panose="020F0600000000000000" pitchFamily="50" charset="-128"/>
              </a:rPr>
              <a:t>学術研究報告会</a:t>
            </a:r>
          </a:p>
        </p:txBody>
      </p:sp>
    </p:spTree>
    <p:extLst>
      <p:ext uri="{BB962C8B-B14F-4D97-AF65-F5344CB8AC3E}">
        <p14:creationId xmlns:p14="http://schemas.microsoft.com/office/powerpoint/2010/main" val="2056371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CB61C2-4BB7-4163-8170-0810EE2F5963}"/>
              </a:ext>
            </a:extLst>
          </p:cNvPr>
          <p:cNvSpPr>
            <a:spLocks noGrp="1"/>
          </p:cNvSpPr>
          <p:nvPr>
            <p:ph type="title"/>
          </p:nvPr>
        </p:nvSpPr>
        <p:spPr>
          <a:xfrm>
            <a:off x="775138" y="365125"/>
            <a:ext cx="11033234" cy="1372926"/>
          </a:xfrm>
        </p:spPr>
        <p:txBody>
          <a:bodyPr>
            <a:normAutofit fontScale="90000"/>
          </a:bodyPr>
          <a:lstStyle/>
          <a:p>
            <a:r>
              <a:rPr lang="ja-JP" altLang="ja-JP" b="1" dirty="0">
                <a:latin typeface="AR P丸ゴシック体M" panose="020B0600010101010101" pitchFamily="50" charset="-128"/>
                <a:ea typeface="AR P丸ゴシック体M" panose="020B0600010101010101" pitchFamily="50" charset="-128"/>
              </a:rPr>
              <a:t>湖心における鉛直水温分布（</a:t>
            </a:r>
            <a:r>
              <a:rPr lang="en-US" altLang="ja-JP" b="1" dirty="0">
                <a:latin typeface="AR P丸ゴシック体M" panose="020B0600010101010101" pitchFamily="50" charset="-128"/>
                <a:ea typeface="AR P丸ゴシック体M" panose="020B0600010101010101" pitchFamily="50" charset="-128"/>
              </a:rPr>
              <a:t>2001.11</a:t>
            </a:r>
            <a:r>
              <a:rPr lang="ja-JP" altLang="ja-JP" b="1" dirty="0">
                <a:latin typeface="AR P丸ゴシック体M" panose="020B0600010101010101" pitchFamily="50" charset="-128"/>
                <a:ea typeface="AR P丸ゴシック体M" panose="020B0600010101010101" pitchFamily="50" charset="-128"/>
              </a:rPr>
              <a:t>₋</a:t>
            </a:r>
            <a:r>
              <a:rPr lang="en-US" altLang="ja-JP" b="1" dirty="0">
                <a:latin typeface="AR P丸ゴシック体M" panose="020B0600010101010101" pitchFamily="50" charset="-128"/>
                <a:ea typeface="AR P丸ゴシック体M" panose="020B0600010101010101" pitchFamily="50" charset="-128"/>
              </a:rPr>
              <a:t>2002.11</a:t>
            </a:r>
            <a:r>
              <a:rPr lang="ja-JP" altLang="ja-JP" b="1" dirty="0">
                <a:latin typeface="AR P丸ゴシック体M" panose="020B0600010101010101" pitchFamily="50" charset="-128"/>
                <a:ea typeface="AR P丸ゴシック体M" panose="020B0600010101010101" pitchFamily="50" charset="-128"/>
              </a:rPr>
              <a:t>）</a:t>
            </a:r>
            <a:br>
              <a:rPr lang="ja-JP" altLang="ja-JP" b="1" dirty="0">
                <a:latin typeface="AR P丸ゴシック体M" panose="020B0600010101010101" pitchFamily="50" charset="-128"/>
                <a:ea typeface="AR P丸ゴシック体M" panose="020B0600010101010101" pitchFamily="50" charset="-128"/>
              </a:rPr>
            </a:br>
            <a:endParaRPr kumimoji="1" lang="ja-JP" altLang="en-US" b="1" dirty="0">
              <a:latin typeface="AR P丸ゴシック体M" panose="020B0600010101010101" pitchFamily="50" charset="-128"/>
              <a:ea typeface="AR P丸ゴシック体M" panose="020B0600010101010101" pitchFamily="50" charset="-128"/>
            </a:endParaRPr>
          </a:p>
        </p:txBody>
      </p:sp>
      <p:pic>
        <p:nvPicPr>
          <p:cNvPr id="4" name="図 3">
            <a:extLst>
              <a:ext uri="{FF2B5EF4-FFF2-40B4-BE49-F238E27FC236}">
                <a16:creationId xmlns:a16="http://schemas.microsoft.com/office/drawing/2014/main" id="{CD58E089-F107-4C25-9FC8-719E0F29B5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86072" y="1254642"/>
            <a:ext cx="5005683" cy="5099733"/>
          </a:xfrm>
          <a:prstGeom prst="rect">
            <a:avLst/>
          </a:prstGeom>
          <a:noFill/>
          <a:ln>
            <a:noFill/>
          </a:ln>
        </p:spPr>
      </p:pic>
      <p:sp>
        <p:nvSpPr>
          <p:cNvPr id="6" name="テキスト ボックス 2">
            <a:extLst>
              <a:ext uri="{FF2B5EF4-FFF2-40B4-BE49-F238E27FC236}">
                <a16:creationId xmlns:a16="http://schemas.microsoft.com/office/drawing/2014/main" id="{BA2FED27-0FD2-4173-8228-292EC30C4690}"/>
              </a:ext>
            </a:extLst>
          </p:cNvPr>
          <p:cNvSpPr txBox="1">
            <a:spLocks noChangeArrowheads="1"/>
          </p:cNvSpPr>
          <p:nvPr/>
        </p:nvSpPr>
        <p:spPr bwMode="auto">
          <a:xfrm>
            <a:off x="1530621" y="6371745"/>
            <a:ext cx="5135475" cy="292388"/>
          </a:xfrm>
          <a:prstGeom prst="rect">
            <a:avLst/>
          </a:prstGeom>
          <a:noFill/>
          <a:ln w="9525">
            <a:noFill/>
            <a:miter lim="800000"/>
            <a:headEnd/>
            <a:tailEnd/>
          </a:ln>
        </p:spPr>
        <p:txBody>
          <a:bodyPr rot="0" vert="horz" wrap="square" lIns="91440" tIns="45720" rIns="91440" bIns="45720" anchor="t" anchorCtr="0">
            <a:spAutoFit/>
          </a:bodyPr>
          <a:lstStyle/>
          <a:p>
            <a:pPr marL="635000" indent="-635000" algn="just">
              <a:spcAft>
                <a:spcPts val="0"/>
              </a:spcAft>
            </a:pPr>
            <a:r>
              <a:rPr lang="ja-JP" sz="13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図－</a:t>
            </a:r>
            <a:r>
              <a:rPr lang="en-US" sz="13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2</a:t>
            </a:r>
            <a:r>
              <a:rPr lang="ja-JP" sz="13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湖心における鉛直水温分布（</a:t>
            </a:r>
            <a:r>
              <a:rPr lang="en-US" sz="13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2001.11</a:t>
            </a:r>
            <a:r>
              <a:rPr lang="ja-JP" sz="13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sz="13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2002.11</a:t>
            </a:r>
            <a:r>
              <a:rPr lang="ja-JP" sz="13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p>
        </p:txBody>
      </p:sp>
      <p:sp>
        <p:nvSpPr>
          <p:cNvPr id="7" name="テキスト ボックス 6">
            <a:extLst>
              <a:ext uri="{FF2B5EF4-FFF2-40B4-BE49-F238E27FC236}">
                <a16:creationId xmlns:a16="http://schemas.microsoft.com/office/drawing/2014/main" id="{1D44C0E6-2C4A-407A-959C-453F4E053685}"/>
              </a:ext>
            </a:extLst>
          </p:cNvPr>
          <p:cNvSpPr txBox="1"/>
          <p:nvPr/>
        </p:nvSpPr>
        <p:spPr>
          <a:xfrm>
            <a:off x="6668815" y="10822"/>
            <a:ext cx="5675582" cy="369332"/>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令和元年度第</a:t>
            </a:r>
            <a:r>
              <a:rPr lang="en-US" altLang="ja-JP" dirty="0">
                <a:latin typeface="HG丸ｺﾞｼｯｸM-PRO" panose="020F0600000000000000" pitchFamily="50" charset="-128"/>
                <a:ea typeface="HG丸ｺﾞｼｯｸM-PRO" panose="020F0600000000000000" pitchFamily="50" charset="-128"/>
              </a:rPr>
              <a:t>62</a:t>
            </a:r>
            <a:r>
              <a:rPr lang="ja-JP" altLang="en-US" dirty="0">
                <a:latin typeface="HG丸ｺﾞｼｯｸM-PRO" panose="020F0600000000000000" pitchFamily="50" charset="-128"/>
                <a:ea typeface="HG丸ｺﾞｼｯｸM-PRO" panose="020F0600000000000000" pitchFamily="50" charset="-128"/>
              </a:rPr>
              <a:t>回日本大学工学部</a:t>
            </a:r>
            <a:r>
              <a:rPr kumimoji="1" lang="ja-JP" altLang="en-US" dirty="0">
                <a:latin typeface="HG丸ｺﾞｼｯｸM-PRO" panose="020F0600000000000000" pitchFamily="50" charset="-128"/>
                <a:ea typeface="HG丸ｺﾞｼｯｸM-PRO" panose="020F0600000000000000" pitchFamily="50" charset="-128"/>
              </a:rPr>
              <a:t>学術研究報告会</a:t>
            </a:r>
          </a:p>
        </p:txBody>
      </p:sp>
      <p:sp>
        <p:nvSpPr>
          <p:cNvPr id="3" name="テキスト ボックス 2">
            <a:extLst>
              <a:ext uri="{FF2B5EF4-FFF2-40B4-BE49-F238E27FC236}">
                <a16:creationId xmlns:a16="http://schemas.microsoft.com/office/drawing/2014/main" id="{1D514C98-3BC8-4590-AE4D-A918FED05C21}"/>
              </a:ext>
            </a:extLst>
          </p:cNvPr>
          <p:cNvSpPr txBox="1"/>
          <p:nvPr/>
        </p:nvSpPr>
        <p:spPr>
          <a:xfrm>
            <a:off x="6478925" y="1788042"/>
            <a:ext cx="5142276" cy="4278094"/>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　本図は</a:t>
            </a:r>
            <a:r>
              <a:rPr kumimoji="1" lang="en-US" altLang="ja-JP" sz="1600" dirty="0">
                <a:latin typeface="HG丸ｺﾞｼｯｸM-PRO" panose="020F0600000000000000" pitchFamily="50" charset="-128"/>
                <a:ea typeface="HG丸ｺﾞｼｯｸM-PRO" panose="020F0600000000000000" pitchFamily="50" charset="-128"/>
              </a:rPr>
              <a:t>2001</a:t>
            </a:r>
            <a:r>
              <a:rPr lang="en-US" altLang="ja-JP" sz="1600" dirty="0">
                <a:latin typeface="HG丸ｺﾞｼｯｸM-PRO" panose="020F0600000000000000" pitchFamily="50" charset="-128"/>
                <a:ea typeface="HG丸ｺﾞｼｯｸM-PRO" panose="020F0600000000000000" pitchFamily="50" charset="-128"/>
              </a:rPr>
              <a:t>.11</a:t>
            </a:r>
            <a:r>
              <a:rPr lang="ja-JP" altLang="en-US" sz="1600" dirty="0">
                <a:latin typeface="HG丸ｺﾞｼｯｸM-PRO" panose="020F0600000000000000" pitchFamily="50" charset="-128"/>
                <a:ea typeface="HG丸ｺﾞｼｯｸM-PRO" panose="020F0600000000000000" pitchFamily="50" charset="-128"/>
              </a:rPr>
              <a:t>～</a:t>
            </a:r>
            <a:r>
              <a:rPr lang="en-US" altLang="ja-JP" sz="1600" dirty="0">
                <a:latin typeface="HG丸ｺﾞｼｯｸM-PRO" panose="020F0600000000000000" pitchFamily="50" charset="-128"/>
                <a:ea typeface="HG丸ｺﾞｼｯｸM-PRO" panose="020F0600000000000000" pitchFamily="50" charset="-128"/>
              </a:rPr>
              <a:t>2002.11</a:t>
            </a:r>
            <a:r>
              <a:rPr lang="ja-JP" altLang="en-US" sz="1600" dirty="0">
                <a:latin typeface="HG丸ｺﾞｼｯｸM-PRO" panose="020F0600000000000000" pitchFamily="50" charset="-128"/>
                <a:ea typeface="HG丸ｺﾞｼｯｸM-PRO" panose="020F0600000000000000" pitchFamily="50" charset="-128"/>
              </a:rPr>
              <a:t>の湖心における</a:t>
            </a:r>
            <a:r>
              <a:rPr lang="en-US" altLang="ja-JP" sz="1600" dirty="0">
                <a:latin typeface="HG丸ｺﾞｼｯｸM-PRO" panose="020F0600000000000000" pitchFamily="50" charset="-128"/>
                <a:ea typeface="HG丸ｺﾞｼｯｸM-PRO" panose="020F0600000000000000" pitchFamily="50" charset="-128"/>
              </a:rPr>
              <a:t>10</a:t>
            </a:r>
          </a:p>
          <a:p>
            <a:r>
              <a:rPr lang="ja-JP" altLang="en-US" sz="1600" dirty="0">
                <a:latin typeface="HG丸ｺﾞｼｯｸM-PRO" panose="020F0600000000000000" pitchFamily="50" charset="-128"/>
                <a:ea typeface="HG丸ｺﾞｼｯｸM-PRO" panose="020F0600000000000000" pitchFamily="50" charset="-128"/>
              </a:rPr>
              <a:t>　分インタバルで自動観測された約</a:t>
            </a:r>
            <a:r>
              <a:rPr lang="en-US" altLang="ja-JP" sz="1600" dirty="0">
                <a:latin typeface="HG丸ｺﾞｼｯｸM-PRO" panose="020F0600000000000000" pitchFamily="50" charset="-128"/>
                <a:ea typeface="HG丸ｺﾞｼｯｸM-PRO" panose="020F0600000000000000" pitchFamily="50" charset="-128"/>
              </a:rPr>
              <a:t>4600</a:t>
            </a:r>
            <a:r>
              <a:rPr lang="ja-JP" altLang="en-US" sz="1600" dirty="0">
                <a:latin typeface="HG丸ｺﾞｼｯｸM-PRO" panose="020F0600000000000000" pitchFamily="50" charset="-128"/>
                <a:ea typeface="HG丸ｺﾞｼｯｸM-PRO" panose="020F0600000000000000" pitchFamily="50" charset="-128"/>
              </a:rPr>
              <a:t>０組のデー　　</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タから選んで表した各水深の</a:t>
            </a:r>
            <a:r>
              <a:rPr lang="ja-JP" altLang="en-US" sz="1600" dirty="0">
                <a:solidFill>
                  <a:srgbClr val="FF0000"/>
                </a:solidFill>
                <a:latin typeface="HG丸ｺﾞｼｯｸM-PRO" panose="020F0600000000000000" pitchFamily="50" charset="-128"/>
                <a:ea typeface="HG丸ｺﾞｼｯｸM-PRO" panose="020F0600000000000000" pitchFamily="50" charset="-128"/>
              </a:rPr>
              <a:t>水温鉛直分布</a:t>
            </a:r>
            <a:r>
              <a:rPr lang="ja-JP" altLang="en-US" sz="1600" dirty="0">
                <a:latin typeface="HG丸ｺﾞｼｯｸM-PRO" panose="020F0600000000000000" pitchFamily="50" charset="-128"/>
                <a:ea typeface="HG丸ｺﾞｼｯｸM-PRO" panose="020F0600000000000000" pitchFamily="50" charset="-128"/>
              </a:rPr>
              <a:t>である．</a:t>
            </a:r>
            <a:endParaRPr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これより</a:t>
            </a:r>
            <a:r>
              <a:rPr kumimoji="1" lang="en-US" altLang="ja-JP" sz="1600" dirty="0">
                <a:latin typeface="HG丸ｺﾞｼｯｸM-PRO" panose="020F0600000000000000" pitchFamily="50" charset="-128"/>
                <a:ea typeface="HG丸ｺﾞｼｯｸM-PRO" panose="020F0600000000000000" pitchFamily="50" charset="-128"/>
              </a:rPr>
              <a:t>4</a:t>
            </a:r>
            <a:r>
              <a:rPr kumimoji="1" lang="ja-JP" altLang="en-US" sz="1600" dirty="0">
                <a:latin typeface="HG丸ｺﾞｼｯｸM-PRO" panose="020F0600000000000000" pitchFamily="50" charset="-128"/>
                <a:ea typeface="HG丸ｺﾞｼｯｸM-PRO" panose="020F0600000000000000" pitchFamily="50" charset="-128"/>
              </a:rPr>
              <a:t>月末頃からの受熱期（夏季）における</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水温成層の発達</a:t>
            </a:r>
            <a:r>
              <a:rPr kumimoji="1" lang="ja-JP" altLang="en-US" sz="1600" dirty="0">
                <a:latin typeface="HG丸ｺﾞｼｯｸM-PRO" panose="020F0600000000000000" pitchFamily="50" charset="-128"/>
                <a:ea typeface="HG丸ｺﾞｼｯｸM-PRO" panose="020F0600000000000000" pitchFamily="50" charset="-128"/>
              </a:rPr>
              <a:t>，</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躍層の形成</a:t>
            </a:r>
            <a:r>
              <a:rPr kumimoji="1" lang="ja-JP" altLang="en-US" sz="1600" dirty="0">
                <a:latin typeface="HG丸ｺﾞｼｯｸM-PRO" panose="020F0600000000000000" pitchFamily="50" charset="-128"/>
                <a:ea typeface="HG丸ｺﾞｼｯｸM-PRO" panose="020F0600000000000000" pitchFamily="50" charset="-128"/>
              </a:rPr>
              <a:t>，その後秋季の</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放熱期</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r>
              <a:rPr lang="ja-JP" altLang="en-US" sz="1600"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における水温躍層の消滅</a:t>
            </a:r>
            <a:r>
              <a:rPr kumimoji="1" lang="ja-JP" altLang="en-US" sz="1600" dirty="0">
                <a:latin typeface="HG丸ｺﾞｼｯｸM-PRO" panose="020F0600000000000000" pitchFamily="50" charset="-128"/>
                <a:ea typeface="HG丸ｺﾞｼｯｸM-PRO" panose="020F0600000000000000" pitchFamily="50" charset="-128"/>
              </a:rPr>
              <a:t>を経て水温一様分布に至る</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変化過程がわかった，また水質の混合</a:t>
            </a:r>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部分混合，</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全層混合）及び物質輸送が理解でき猪苗代湖の水温</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構造の特性がわかった．</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lang="en-US" altLang="ja-JP" sz="1600" dirty="0">
                <a:solidFill>
                  <a:srgbClr val="FF0000"/>
                </a:solidFill>
                <a:latin typeface="HG丸ｺﾞｼｯｸM-PRO" panose="020F0600000000000000" pitchFamily="50" charset="-128"/>
                <a:ea typeface="HG丸ｺﾞｼｯｸM-PRO" panose="020F0600000000000000" pitchFamily="50" charset="-128"/>
              </a:rPr>
              <a:t>25℃</a:t>
            </a:r>
            <a:r>
              <a:rPr lang="ja-JP" altLang="en-US" sz="1600" dirty="0">
                <a:solidFill>
                  <a:srgbClr val="FF0000"/>
                </a:solidFill>
                <a:latin typeface="HG丸ｺﾞｼｯｸM-PRO" panose="020F0600000000000000" pitchFamily="50" charset="-128"/>
                <a:ea typeface="HG丸ｺﾞｼｯｸM-PRO" panose="020F0600000000000000" pitchFamily="50" charset="-128"/>
              </a:rPr>
              <a:t>以上の高温水塊形成</a:t>
            </a:r>
            <a:r>
              <a:rPr lang="ja-JP" altLang="en-US" sz="1600" dirty="0">
                <a:latin typeface="HG丸ｺﾞｼｯｸM-PRO" panose="020F0600000000000000" pitchFamily="50" charset="-128"/>
                <a:ea typeface="HG丸ｺﾞｼｯｸM-PRO" panose="020F0600000000000000" pitchFamily="50" charset="-128"/>
              </a:rPr>
              <a:t>について</a:t>
            </a:r>
            <a:r>
              <a:rPr lang="en-US" altLang="ja-JP" sz="1600" dirty="0">
                <a:latin typeface="HG丸ｺﾞｼｯｸM-PRO" panose="020F0600000000000000" pitchFamily="50" charset="-128"/>
                <a:ea typeface="HG丸ｺﾞｼｯｸM-PRO" panose="020F0600000000000000" pitchFamily="50" charset="-128"/>
              </a:rPr>
              <a:t>2002.</a:t>
            </a:r>
            <a:r>
              <a:rPr lang="ja-JP" altLang="en-US" sz="1600" dirty="0">
                <a:latin typeface="HG丸ｺﾞｼｯｸM-PRO" panose="020F0600000000000000" pitchFamily="50" charset="-128"/>
                <a:ea typeface="HG丸ｺﾞｼｯｸM-PRO" panose="020F0600000000000000" pitchFamily="50" charset="-128"/>
              </a:rPr>
              <a:t>８</a:t>
            </a:r>
            <a:r>
              <a:rPr lang="en-US" altLang="ja-JP" sz="1600" dirty="0">
                <a:latin typeface="HG丸ｺﾞｼｯｸM-PRO" panose="020F0600000000000000" pitchFamily="50" charset="-128"/>
                <a:ea typeface="HG丸ｺﾞｼｯｸM-PRO" panose="020F0600000000000000" pitchFamily="50" charset="-128"/>
              </a:rPr>
              <a:t>.</a:t>
            </a:r>
            <a:r>
              <a:rPr lang="ja-JP" altLang="en-US" sz="1600" dirty="0">
                <a:latin typeface="HG丸ｺﾞｼｯｸM-PRO" panose="020F0600000000000000" pitchFamily="50" charset="-128"/>
                <a:ea typeface="HG丸ｺﾞｼｯｸM-PRO" panose="020F0600000000000000" pitchFamily="50" charset="-128"/>
              </a:rPr>
              <a:t>４～</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同．</a:t>
            </a:r>
            <a:r>
              <a:rPr lang="en-US" altLang="ja-JP" sz="1600" dirty="0">
                <a:latin typeface="HG丸ｺﾞｼｯｸM-PRO" panose="020F0600000000000000" pitchFamily="50" charset="-128"/>
                <a:ea typeface="HG丸ｺﾞｼｯｸM-PRO" panose="020F0600000000000000" pitchFamily="50" charset="-128"/>
              </a:rPr>
              <a:t>8.19</a:t>
            </a:r>
            <a:r>
              <a:rPr lang="ja-JP" altLang="en-US" sz="1600" dirty="0">
                <a:latin typeface="HG丸ｺﾞｼｯｸM-PRO" panose="020F0600000000000000" pitchFamily="50" charset="-128"/>
                <a:ea typeface="HG丸ｺﾞｼｯｸM-PRO" panose="020F0600000000000000" pitchFamily="50" charset="-128"/>
              </a:rPr>
              <a:t>．までという結果が得られた．</a:t>
            </a:r>
            <a:endParaRPr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また，</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４℃以下のほぼ鉛直一様な水温構造状態</a:t>
            </a:r>
            <a:r>
              <a:rPr kumimoji="1" lang="ja-JP" altLang="en-US" sz="1600" dirty="0">
                <a:latin typeface="HG丸ｺﾞｼｯｸM-PRO" panose="020F0600000000000000" pitchFamily="50" charset="-128"/>
                <a:ea typeface="HG丸ｺﾞｼｯｸM-PRO" panose="020F0600000000000000" pitchFamily="50" charset="-128"/>
              </a:rPr>
              <a:t>は</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kumimoji="1" lang="en-US" altLang="ja-JP" sz="1600" dirty="0">
                <a:latin typeface="HG丸ｺﾞｼｯｸM-PRO" panose="020F0600000000000000" pitchFamily="50" charset="-128"/>
                <a:ea typeface="HG丸ｺﾞｼｯｸM-PRO" panose="020F0600000000000000" pitchFamily="50" charset="-128"/>
              </a:rPr>
              <a:t>2002.</a:t>
            </a:r>
            <a:r>
              <a:rPr kumimoji="1" lang="ja-JP" altLang="en-US" sz="1600" dirty="0">
                <a:latin typeface="HG丸ｺﾞｼｯｸM-PRO" panose="020F0600000000000000" pitchFamily="50" charset="-128"/>
                <a:ea typeface="HG丸ｺﾞｼｯｸM-PRO" panose="020F0600000000000000" pitchFamily="50" charset="-128"/>
              </a:rPr>
              <a:t>１</a:t>
            </a:r>
            <a:r>
              <a:rPr kumimoji="1" lang="en-US" altLang="ja-JP" sz="1600" dirty="0">
                <a:latin typeface="HG丸ｺﾞｼｯｸM-PRO" panose="020F0600000000000000" pitchFamily="50" charset="-128"/>
                <a:ea typeface="HG丸ｺﾞｼｯｸM-PRO" panose="020F0600000000000000" pitchFamily="50" charset="-128"/>
              </a:rPr>
              <a:t>.28</a:t>
            </a:r>
            <a:r>
              <a:rPr kumimoji="1" lang="ja-JP" altLang="en-US" sz="1600" dirty="0">
                <a:latin typeface="HG丸ｺﾞｼｯｸM-PRO" panose="020F0600000000000000" pitchFamily="50" charset="-128"/>
                <a:ea typeface="HG丸ｺﾞｼｯｸM-PRO" panose="020F0600000000000000" pitchFamily="50" charset="-128"/>
              </a:rPr>
              <a:t>～同</a:t>
            </a:r>
            <a:r>
              <a:rPr kumimoji="1" lang="en-US" altLang="ja-JP" sz="1600" dirty="0">
                <a:latin typeface="HG丸ｺﾞｼｯｸM-PRO" panose="020F0600000000000000" pitchFamily="50" charset="-128"/>
                <a:ea typeface="HG丸ｺﾞｼｯｸM-PRO" panose="020F0600000000000000" pitchFamily="50" charset="-128"/>
              </a:rPr>
              <a:t>4.8</a:t>
            </a:r>
            <a:r>
              <a:rPr kumimoji="1" lang="ja-JP" altLang="en-US" sz="1600" dirty="0">
                <a:latin typeface="HG丸ｺﾞｼｯｸM-PRO" panose="020F0600000000000000" pitchFamily="50" charset="-128"/>
                <a:ea typeface="HG丸ｺﾞｼｯｸM-PRO" panose="020F0600000000000000" pitchFamily="50" charset="-128"/>
              </a:rPr>
              <a:t>まで</a:t>
            </a:r>
            <a:r>
              <a:rPr kumimoji="1" lang="en-US" altLang="ja-JP" sz="1600" dirty="0">
                <a:latin typeface="HG丸ｺﾞｼｯｸM-PRO" panose="020F0600000000000000" pitchFamily="50" charset="-128"/>
                <a:ea typeface="HG丸ｺﾞｼｯｸM-PRO" panose="020F0600000000000000" pitchFamily="50" charset="-128"/>
              </a:rPr>
              <a:t>70</a:t>
            </a:r>
            <a:r>
              <a:rPr kumimoji="1" lang="ja-JP" altLang="en-US" sz="1600" dirty="0">
                <a:latin typeface="HG丸ｺﾞｼｯｸM-PRO" panose="020F0600000000000000" pitchFamily="50" charset="-128"/>
                <a:ea typeface="HG丸ｺﾞｼｯｸM-PRO" panose="020F0600000000000000" pitchFamily="50" charset="-128"/>
              </a:rPr>
              <a:t>日間続いた．これより，</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鉛直方向で密度一様なことから，全層で混合しやす</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く季節風などによる擾乱などで湖面からの酸素供給</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も含め種々の</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物質（栄養塩，</a:t>
            </a: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COD</a:t>
            </a:r>
            <a:r>
              <a:rPr lang="ja-JP" altLang="en-US" sz="1600" dirty="0">
                <a:solidFill>
                  <a:srgbClr val="FF0000"/>
                </a:solidFill>
                <a:latin typeface="HG丸ｺﾞｼｯｸM-PRO" panose="020F0600000000000000" pitchFamily="50" charset="-128"/>
                <a:ea typeface="HG丸ｺﾞｼｯｸM-PRO" panose="020F0600000000000000" pitchFamily="50" charset="-128"/>
              </a:rPr>
              <a:t> </a:t>
            </a: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etc.</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）が全層で</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r>
              <a:rPr lang="ja-JP" altLang="en-US" sz="1600"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輸送</a:t>
            </a:r>
            <a:r>
              <a:rPr kumimoji="1" lang="ja-JP" altLang="en-US" sz="1600" dirty="0">
                <a:latin typeface="HG丸ｺﾞｼｯｸM-PRO" panose="020F0600000000000000" pitchFamily="50" charset="-128"/>
                <a:ea typeface="HG丸ｺﾞｼｯｸM-PRO" panose="020F0600000000000000" pitchFamily="50" charset="-128"/>
              </a:rPr>
              <a:t>されることが理解された．</a:t>
            </a:r>
          </a:p>
        </p:txBody>
      </p:sp>
    </p:spTree>
    <p:extLst>
      <p:ext uri="{BB962C8B-B14F-4D97-AF65-F5344CB8AC3E}">
        <p14:creationId xmlns:p14="http://schemas.microsoft.com/office/powerpoint/2010/main" val="3999231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26C4CB2-C17F-4B8E-B681-87ECB18F2950}"/>
              </a:ext>
            </a:extLst>
          </p:cNvPr>
          <p:cNvPicPr>
            <a:picLocks noChangeAspect="1"/>
          </p:cNvPicPr>
          <p:nvPr/>
        </p:nvPicPr>
        <p:blipFill>
          <a:blip r:embed="rId2"/>
          <a:stretch>
            <a:fillRect/>
          </a:stretch>
        </p:blipFill>
        <p:spPr>
          <a:xfrm>
            <a:off x="233884" y="2258437"/>
            <a:ext cx="2297285" cy="3002587"/>
          </a:xfrm>
          <a:prstGeom prst="rect">
            <a:avLst/>
          </a:prstGeom>
        </p:spPr>
      </p:pic>
      <p:pic>
        <p:nvPicPr>
          <p:cNvPr id="6" name="図 5">
            <a:extLst>
              <a:ext uri="{FF2B5EF4-FFF2-40B4-BE49-F238E27FC236}">
                <a16:creationId xmlns:a16="http://schemas.microsoft.com/office/drawing/2014/main" id="{49211E94-0D36-4225-A78C-98DAC623EED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01628" y="2143409"/>
            <a:ext cx="2297286" cy="3083902"/>
          </a:xfrm>
          <a:prstGeom prst="rect">
            <a:avLst/>
          </a:prstGeom>
          <a:noFill/>
          <a:ln>
            <a:noFill/>
          </a:ln>
        </p:spPr>
      </p:pic>
      <p:pic>
        <p:nvPicPr>
          <p:cNvPr id="7" name="図 6">
            <a:extLst>
              <a:ext uri="{FF2B5EF4-FFF2-40B4-BE49-F238E27FC236}">
                <a16:creationId xmlns:a16="http://schemas.microsoft.com/office/drawing/2014/main" id="{B53C9B65-2A64-45CC-B0DE-377C9EC5E24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53577" y="2143409"/>
            <a:ext cx="2462580" cy="2958496"/>
          </a:xfrm>
          <a:prstGeom prst="rect">
            <a:avLst/>
          </a:prstGeom>
          <a:noFill/>
          <a:ln>
            <a:noFill/>
          </a:ln>
        </p:spPr>
      </p:pic>
      <p:sp>
        <p:nvSpPr>
          <p:cNvPr id="10" name="テキスト ボックス 2">
            <a:extLst>
              <a:ext uri="{FF2B5EF4-FFF2-40B4-BE49-F238E27FC236}">
                <a16:creationId xmlns:a16="http://schemas.microsoft.com/office/drawing/2014/main" id="{13F4BE3A-5832-4462-A5D3-490F2843280F}"/>
              </a:ext>
            </a:extLst>
          </p:cNvPr>
          <p:cNvSpPr txBox="1">
            <a:spLocks noChangeArrowheads="1"/>
          </p:cNvSpPr>
          <p:nvPr/>
        </p:nvSpPr>
        <p:spPr bwMode="auto">
          <a:xfrm>
            <a:off x="527187" y="5403365"/>
            <a:ext cx="1902460" cy="276999"/>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図－</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3</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水温鉛直分布</a:t>
            </a:r>
          </a:p>
        </p:txBody>
      </p:sp>
      <p:sp>
        <p:nvSpPr>
          <p:cNvPr id="11" name="テキスト ボックス 2">
            <a:extLst>
              <a:ext uri="{FF2B5EF4-FFF2-40B4-BE49-F238E27FC236}">
                <a16:creationId xmlns:a16="http://schemas.microsoft.com/office/drawing/2014/main" id="{833308EF-F436-4A8A-8C7B-D749D36275FD}"/>
              </a:ext>
            </a:extLst>
          </p:cNvPr>
          <p:cNvSpPr txBox="1">
            <a:spLocks noChangeArrowheads="1"/>
          </p:cNvSpPr>
          <p:nvPr/>
        </p:nvSpPr>
        <p:spPr bwMode="auto">
          <a:xfrm>
            <a:off x="2709682" y="5403365"/>
            <a:ext cx="2475286" cy="276999"/>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図－</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4</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ｐ</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H</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鉛直分布</a:t>
            </a:r>
          </a:p>
        </p:txBody>
      </p:sp>
      <p:sp>
        <p:nvSpPr>
          <p:cNvPr id="12" name="テキスト ボックス 2">
            <a:extLst>
              <a:ext uri="{FF2B5EF4-FFF2-40B4-BE49-F238E27FC236}">
                <a16:creationId xmlns:a16="http://schemas.microsoft.com/office/drawing/2014/main" id="{5EC29376-931A-40D6-8B02-C7C3DC0FB4CF}"/>
              </a:ext>
            </a:extLst>
          </p:cNvPr>
          <p:cNvSpPr txBox="1">
            <a:spLocks noChangeArrowheads="1"/>
          </p:cNvSpPr>
          <p:nvPr/>
        </p:nvSpPr>
        <p:spPr bwMode="auto">
          <a:xfrm>
            <a:off x="4846668" y="5403364"/>
            <a:ext cx="2269489" cy="276999"/>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1000" kern="100" dirty="0">
                <a:effectLst/>
                <a:latin typeface="Century" panose="02040604050505020304" pitchFamily="18" charset="0"/>
                <a:ea typeface="ＭＳ Ｐゴシック" panose="020B0600070205080204" pitchFamily="50" charset="-128"/>
                <a:cs typeface="Times New Roman" panose="02020603050405020304" pitchFamily="18" charset="0"/>
              </a:rPr>
              <a:t>図</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5</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水温・</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COD</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鉛直分布</a:t>
            </a:r>
          </a:p>
        </p:txBody>
      </p:sp>
      <p:sp>
        <p:nvSpPr>
          <p:cNvPr id="15" name="テキスト ボックス 2">
            <a:extLst>
              <a:ext uri="{FF2B5EF4-FFF2-40B4-BE49-F238E27FC236}">
                <a16:creationId xmlns:a16="http://schemas.microsoft.com/office/drawing/2014/main" id="{25C5B95E-4105-4EE4-AF3C-637EDF8BB5CE}"/>
              </a:ext>
            </a:extLst>
          </p:cNvPr>
          <p:cNvSpPr txBox="1">
            <a:spLocks noGrp="1" noChangeArrowheads="1"/>
          </p:cNvSpPr>
          <p:nvPr>
            <p:ph type="title"/>
          </p:nvPr>
        </p:nvSpPr>
        <p:spPr bwMode="auto">
          <a:xfrm>
            <a:off x="646814" y="571040"/>
            <a:ext cx="10515600" cy="70173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ja-JP" b="1" dirty="0">
                <a:latin typeface="AR P丸ゴシック体M" panose="020B0600010101010101" pitchFamily="50" charset="-128"/>
                <a:ea typeface="AR P丸ゴシック体M" panose="020B0600010101010101" pitchFamily="50" charset="-128"/>
              </a:rPr>
              <a:t>4.</a:t>
            </a:r>
            <a:r>
              <a:rPr lang="ja-JP" altLang="en-US" b="1" dirty="0">
                <a:latin typeface="AR P丸ゴシック体M" panose="020B0600010101010101" pitchFamily="50" charset="-128"/>
                <a:ea typeface="AR P丸ゴシック体M" panose="020B0600010101010101" pitchFamily="50" charset="-128"/>
              </a:rPr>
              <a:t> </a:t>
            </a:r>
            <a:r>
              <a:rPr lang="ja-JP" altLang="ja-JP" b="1" dirty="0">
                <a:latin typeface="AR P丸ゴシック体M" panose="020B0600010101010101" pitchFamily="50" charset="-128"/>
                <a:ea typeface="AR P丸ゴシック体M" panose="020B0600010101010101" pitchFamily="50" charset="-128"/>
              </a:rPr>
              <a:t>湖心における鉛直水質調査結果</a:t>
            </a:r>
            <a:endParaRPr lang="ja-JP" sz="1050" b="1" kern="100" dirty="0">
              <a:effectLst/>
              <a:latin typeface="AR P丸ゴシック体M" panose="020B0600010101010101" pitchFamily="50" charset="-128"/>
              <a:ea typeface="AR P丸ゴシック体M" panose="020B0600010101010101" pitchFamily="50"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47D4BFCF-4F69-41D6-B6B7-61A4D5FA0170}"/>
              </a:ext>
            </a:extLst>
          </p:cNvPr>
          <p:cNvSpPr txBox="1">
            <a:spLocks noChangeArrowheads="1"/>
          </p:cNvSpPr>
          <p:nvPr/>
        </p:nvSpPr>
        <p:spPr bwMode="auto">
          <a:xfrm>
            <a:off x="1100274" y="2178448"/>
            <a:ext cx="756285" cy="276999"/>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水温</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endPar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93B7BFA0-30E1-4F1A-8026-595485CD00BC}"/>
              </a:ext>
            </a:extLst>
          </p:cNvPr>
          <p:cNvSpPr txBox="1">
            <a:spLocks noChangeArrowheads="1"/>
          </p:cNvSpPr>
          <p:nvPr/>
        </p:nvSpPr>
        <p:spPr bwMode="auto">
          <a:xfrm>
            <a:off x="3380402" y="2096529"/>
            <a:ext cx="1162874" cy="300990"/>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gn="just">
              <a:spcAft>
                <a:spcPts val="0"/>
              </a:spcAft>
            </a:pP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ｐ</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H</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202">
            <a:extLst>
              <a:ext uri="{FF2B5EF4-FFF2-40B4-BE49-F238E27FC236}">
                <a16:creationId xmlns:a16="http://schemas.microsoft.com/office/drawing/2014/main" id="{763C9C0E-92B9-4A5F-BED9-0D90EB61EE5A}"/>
              </a:ext>
            </a:extLst>
          </p:cNvPr>
          <p:cNvSpPr txBox="1"/>
          <p:nvPr/>
        </p:nvSpPr>
        <p:spPr>
          <a:xfrm>
            <a:off x="5156914" y="2121633"/>
            <a:ext cx="2297287" cy="32381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水温（℃）・</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COD</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mg/L</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p>
        </p:txBody>
      </p:sp>
      <p:sp>
        <p:nvSpPr>
          <p:cNvPr id="21" name="テキスト ボックス 20">
            <a:extLst>
              <a:ext uri="{FF2B5EF4-FFF2-40B4-BE49-F238E27FC236}">
                <a16:creationId xmlns:a16="http://schemas.microsoft.com/office/drawing/2014/main" id="{903BE65B-439A-4C9C-BA19-EA64F18D8EC5}"/>
              </a:ext>
            </a:extLst>
          </p:cNvPr>
          <p:cNvSpPr txBox="1"/>
          <p:nvPr/>
        </p:nvSpPr>
        <p:spPr>
          <a:xfrm>
            <a:off x="6668815" y="10822"/>
            <a:ext cx="5675582" cy="369332"/>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令和元年度第</a:t>
            </a:r>
            <a:r>
              <a:rPr lang="en-US" altLang="ja-JP" dirty="0">
                <a:latin typeface="HG丸ｺﾞｼｯｸM-PRO" panose="020F0600000000000000" pitchFamily="50" charset="-128"/>
                <a:ea typeface="HG丸ｺﾞｼｯｸM-PRO" panose="020F0600000000000000" pitchFamily="50" charset="-128"/>
              </a:rPr>
              <a:t>62</a:t>
            </a:r>
            <a:r>
              <a:rPr lang="ja-JP" altLang="en-US" dirty="0">
                <a:latin typeface="HG丸ｺﾞｼｯｸM-PRO" panose="020F0600000000000000" pitchFamily="50" charset="-128"/>
                <a:ea typeface="HG丸ｺﾞｼｯｸM-PRO" panose="020F0600000000000000" pitchFamily="50" charset="-128"/>
              </a:rPr>
              <a:t>回日本大学工学部</a:t>
            </a:r>
            <a:r>
              <a:rPr kumimoji="1" lang="ja-JP" altLang="en-US" dirty="0">
                <a:latin typeface="HG丸ｺﾞｼｯｸM-PRO" panose="020F0600000000000000" pitchFamily="50" charset="-128"/>
                <a:ea typeface="HG丸ｺﾞｼｯｸM-PRO" panose="020F0600000000000000" pitchFamily="50" charset="-128"/>
              </a:rPr>
              <a:t>学術研究報告会</a:t>
            </a:r>
          </a:p>
        </p:txBody>
      </p:sp>
      <p:sp>
        <p:nvSpPr>
          <p:cNvPr id="2" name="テキスト ボックス 1">
            <a:extLst>
              <a:ext uri="{FF2B5EF4-FFF2-40B4-BE49-F238E27FC236}">
                <a16:creationId xmlns:a16="http://schemas.microsoft.com/office/drawing/2014/main" id="{C49CE9CB-40EE-469A-B113-EF77DED23F95}"/>
              </a:ext>
            </a:extLst>
          </p:cNvPr>
          <p:cNvSpPr txBox="1"/>
          <p:nvPr/>
        </p:nvSpPr>
        <p:spPr>
          <a:xfrm>
            <a:off x="7242348" y="2082970"/>
            <a:ext cx="4715768" cy="4031873"/>
          </a:xfrm>
          <a:prstGeom prst="rect">
            <a:avLst/>
          </a:prstGeom>
          <a:noFill/>
        </p:spPr>
        <p:txBody>
          <a:bodyPr wrap="square" rtlCol="0">
            <a:spAutoFit/>
          </a:bodyPr>
          <a:lstStyle/>
          <a:p>
            <a:r>
              <a:rPr lang="ja-JP" altLang="en-US"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図－</a:t>
            </a:r>
            <a:r>
              <a:rPr kumimoji="1" lang="en-US" altLang="ja-JP" sz="1600" dirty="0">
                <a:latin typeface="HG丸ｺﾞｼｯｸM-PRO" panose="020F0600000000000000" pitchFamily="50" charset="-128"/>
                <a:ea typeface="HG丸ｺﾞｼｯｸM-PRO" panose="020F0600000000000000" pitchFamily="50" charset="-128"/>
              </a:rPr>
              <a:t>3</a:t>
            </a:r>
            <a:r>
              <a:rPr kumimoji="1" lang="ja-JP" altLang="en-US" sz="1600" dirty="0">
                <a:latin typeface="HG丸ｺﾞｼｯｸM-PRO" panose="020F0600000000000000" pitchFamily="50" charset="-128"/>
                <a:ea typeface="HG丸ｺﾞｼｯｸM-PRO" panose="020F0600000000000000" pitchFamily="50" charset="-128"/>
              </a:rPr>
              <a:t>～</a:t>
            </a:r>
            <a:r>
              <a:rPr kumimoji="1" lang="en-US" altLang="ja-JP" sz="1600" dirty="0">
                <a:latin typeface="HG丸ｺﾞｼｯｸM-PRO" panose="020F0600000000000000" pitchFamily="50" charset="-128"/>
                <a:ea typeface="HG丸ｺﾞｼｯｸM-PRO" panose="020F0600000000000000" pitchFamily="50" charset="-128"/>
              </a:rPr>
              <a:t>5</a:t>
            </a:r>
            <a:r>
              <a:rPr kumimoji="1" lang="ja-JP" altLang="en-US" sz="1600" dirty="0">
                <a:latin typeface="HG丸ｺﾞｼｯｸM-PRO" panose="020F0600000000000000" pitchFamily="50" charset="-128"/>
                <a:ea typeface="HG丸ｺﾞｼｯｸM-PRO" panose="020F0600000000000000" pitchFamily="50" charset="-128"/>
              </a:rPr>
              <a:t>は</a:t>
            </a:r>
            <a:r>
              <a:rPr kumimoji="1" lang="en-US" altLang="ja-JP" sz="1600" dirty="0">
                <a:latin typeface="HG丸ｺﾞｼｯｸM-PRO" panose="020F0600000000000000" pitchFamily="50" charset="-128"/>
                <a:ea typeface="HG丸ｺﾞｼｯｸM-PRO" panose="020F0600000000000000" pitchFamily="50" charset="-128"/>
              </a:rPr>
              <a:t>2019</a:t>
            </a:r>
            <a:r>
              <a:rPr kumimoji="1" lang="ja-JP" altLang="en-US" sz="1600" dirty="0">
                <a:latin typeface="HG丸ｺﾞｼｯｸM-PRO" panose="020F0600000000000000" pitchFamily="50" charset="-128"/>
                <a:ea typeface="HG丸ｺﾞｼｯｸM-PRO" panose="020F0600000000000000" pitchFamily="50" charset="-128"/>
              </a:rPr>
              <a:t>年</a:t>
            </a:r>
            <a:r>
              <a:rPr kumimoji="1" lang="en-US" altLang="ja-JP" sz="1600" dirty="0">
                <a:latin typeface="HG丸ｺﾞｼｯｸM-PRO" panose="020F0600000000000000" pitchFamily="50" charset="-128"/>
                <a:ea typeface="HG丸ｺﾞｼｯｸM-PRO" panose="020F0600000000000000" pitchFamily="50" charset="-128"/>
              </a:rPr>
              <a:t>8</a:t>
            </a:r>
            <a:r>
              <a:rPr kumimoji="1" lang="ja-JP" altLang="en-US" sz="1600" dirty="0">
                <a:latin typeface="HG丸ｺﾞｼｯｸM-PRO" panose="020F0600000000000000" pitchFamily="50" charset="-128"/>
                <a:ea typeface="HG丸ｺﾞｼｯｸM-PRO" panose="020F0600000000000000" pitchFamily="50" charset="-128"/>
              </a:rPr>
              <a:t>月</a:t>
            </a:r>
            <a:r>
              <a:rPr kumimoji="1" lang="en-US" altLang="ja-JP" sz="1600" dirty="0">
                <a:latin typeface="HG丸ｺﾞｼｯｸM-PRO" panose="020F0600000000000000" pitchFamily="50" charset="-128"/>
                <a:ea typeface="HG丸ｺﾞｼｯｸM-PRO" panose="020F0600000000000000" pitchFamily="50" charset="-128"/>
              </a:rPr>
              <a:t>20</a:t>
            </a:r>
            <a:r>
              <a:rPr kumimoji="1" lang="ja-JP" altLang="en-US" sz="1600" dirty="0">
                <a:latin typeface="HG丸ｺﾞｼｯｸM-PRO" panose="020F0600000000000000" pitchFamily="50" charset="-128"/>
                <a:ea typeface="HG丸ｺﾞｼｯｸM-PRO" panose="020F0600000000000000" pitchFamily="50" charset="-128"/>
              </a:rPr>
              <a:t>日，</a:t>
            </a:r>
            <a:r>
              <a:rPr kumimoji="1" lang="en-US" altLang="ja-JP" sz="1600" dirty="0">
                <a:latin typeface="HG丸ｺﾞｼｯｸM-PRO" panose="020F0600000000000000" pitchFamily="50" charset="-128"/>
                <a:ea typeface="HG丸ｺﾞｼｯｸM-PRO" panose="020F0600000000000000" pitchFamily="50" charset="-128"/>
              </a:rPr>
              <a:t>9</a:t>
            </a:r>
            <a:r>
              <a:rPr kumimoji="1" lang="ja-JP" altLang="en-US" sz="1600" dirty="0">
                <a:latin typeface="HG丸ｺﾞｼｯｸM-PRO" panose="020F0600000000000000" pitchFamily="50" charset="-128"/>
                <a:ea typeface="HG丸ｺﾞｼｯｸM-PRO" panose="020F0600000000000000" pitchFamily="50" charset="-128"/>
              </a:rPr>
              <a:t>月</a:t>
            </a:r>
            <a:r>
              <a:rPr kumimoji="1" lang="en-US" altLang="ja-JP" sz="1600" dirty="0">
                <a:latin typeface="HG丸ｺﾞｼｯｸM-PRO" panose="020F0600000000000000" pitchFamily="50" charset="-128"/>
                <a:ea typeface="HG丸ｺﾞｼｯｸM-PRO" panose="020F0600000000000000" pitchFamily="50" charset="-128"/>
              </a:rPr>
              <a:t>21</a:t>
            </a:r>
            <a:r>
              <a:rPr kumimoji="1" lang="ja-JP" altLang="en-US" sz="1600" dirty="0">
                <a:latin typeface="HG丸ｺﾞｼｯｸM-PRO" panose="020F0600000000000000" pitchFamily="50" charset="-128"/>
                <a:ea typeface="HG丸ｺﾞｼｯｸM-PRO" panose="020F0600000000000000" pitchFamily="50" charset="-128"/>
              </a:rPr>
              <a:t>日湖</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心における水質鉛直分布結果である．</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b="1" dirty="0">
                <a:solidFill>
                  <a:srgbClr val="0070C0"/>
                </a:solidFill>
                <a:latin typeface="HG丸ｺﾞｼｯｸM-PRO" panose="020F0600000000000000" pitchFamily="50" charset="-128"/>
                <a:ea typeface="HG丸ｺﾞｼｯｸM-PRO" panose="020F0600000000000000" pitchFamily="50" charset="-128"/>
              </a:rPr>
              <a:t>　　</a:t>
            </a:r>
            <a:r>
              <a:rPr lang="ja-JP" altLang="en-US" sz="1600" b="1" u="sng" dirty="0">
                <a:solidFill>
                  <a:srgbClr val="0070C0"/>
                </a:solidFill>
                <a:latin typeface="HG丸ｺﾞｼｯｸM-PRO" panose="020F0600000000000000" pitchFamily="50" charset="-128"/>
                <a:ea typeface="HG丸ｺﾞｼｯｸM-PRO" panose="020F0600000000000000" pitchFamily="50" charset="-128"/>
              </a:rPr>
              <a:t>図－</a:t>
            </a:r>
            <a:r>
              <a:rPr lang="en-US" altLang="ja-JP" sz="1600" b="1" u="sng" dirty="0">
                <a:solidFill>
                  <a:srgbClr val="0070C0"/>
                </a:solidFill>
                <a:latin typeface="HG丸ｺﾞｼｯｸM-PRO" panose="020F0600000000000000" pitchFamily="50" charset="-128"/>
                <a:ea typeface="HG丸ｺﾞｼｯｸM-PRO" panose="020F0600000000000000" pitchFamily="50" charset="-128"/>
              </a:rPr>
              <a:t>3</a:t>
            </a:r>
            <a:r>
              <a:rPr lang="ja-JP" altLang="en-US" sz="1600" dirty="0">
                <a:latin typeface="HG丸ｺﾞｼｯｸM-PRO" panose="020F0600000000000000" pitchFamily="50" charset="-128"/>
                <a:ea typeface="HG丸ｺﾞｼｯｸM-PRO" panose="020F0600000000000000" pitchFamily="50" charset="-128"/>
              </a:rPr>
              <a:t>より，混合層が深度</a:t>
            </a:r>
            <a:r>
              <a:rPr lang="en-US" altLang="ja-JP" sz="1600" dirty="0">
                <a:latin typeface="HG丸ｺﾞｼｯｸM-PRO" panose="020F0600000000000000" pitchFamily="50" charset="-128"/>
                <a:ea typeface="HG丸ｺﾞｼｯｸM-PRO" panose="020F0600000000000000" pitchFamily="50" charset="-128"/>
              </a:rPr>
              <a:t>10m</a:t>
            </a:r>
            <a:r>
              <a:rPr lang="ja-JP" altLang="en-US" sz="1600" dirty="0">
                <a:latin typeface="HG丸ｺﾞｼｯｸM-PRO" panose="020F0600000000000000" pitchFamily="50" charset="-128"/>
                <a:ea typeface="HG丸ｺﾞｼｯｸM-PRO" panose="020F0600000000000000" pitchFamily="50" charset="-128"/>
              </a:rPr>
              <a:t>の範囲で形成</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されている．この段階では混合層の範囲で水塊</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の混合が活発になされていることが予想された．</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その後放熱冷却され水温躍層が侵食され躍層が</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消滅することがわかった．それ以降は全層循環</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期に移行するものと思われる．</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1600" b="1" u="sng" dirty="0">
                <a:solidFill>
                  <a:srgbClr val="FF0000"/>
                </a:solidFill>
                <a:latin typeface="HG丸ｺﾞｼｯｸM-PRO" panose="020F0600000000000000" pitchFamily="50" charset="-128"/>
                <a:ea typeface="HG丸ｺﾞｼｯｸM-PRO" panose="020F0600000000000000" pitchFamily="50" charset="-128"/>
              </a:rPr>
              <a:t>図－４</a:t>
            </a:r>
            <a:r>
              <a:rPr kumimoji="1" lang="ja-JP" altLang="en-US" sz="1600" dirty="0">
                <a:latin typeface="HG丸ｺﾞｼｯｸM-PRO" panose="020F0600000000000000" pitchFamily="50" charset="-128"/>
                <a:ea typeface="HG丸ｺﾞｼｯｸM-PRO" panose="020F0600000000000000" pitchFamily="50" charset="-128"/>
              </a:rPr>
              <a:t>は</a:t>
            </a:r>
            <a:r>
              <a:rPr lang="ja-JP" altLang="en-US" sz="1600" dirty="0">
                <a:latin typeface="HG丸ｺﾞｼｯｸM-PRO" panose="020F0600000000000000" pitchFamily="50" charset="-128"/>
                <a:ea typeface="HG丸ｺﾞｼｯｸM-PRO" panose="020F0600000000000000" pitchFamily="50" charset="-128"/>
              </a:rPr>
              <a:t>ｐ</a:t>
            </a:r>
            <a:r>
              <a:rPr lang="en-US" altLang="ja-JP" sz="1600" dirty="0">
                <a:latin typeface="HG丸ｺﾞｼｯｸM-PRO" panose="020F0600000000000000" pitchFamily="50" charset="-128"/>
                <a:ea typeface="HG丸ｺﾞｼｯｸM-PRO" panose="020F0600000000000000" pitchFamily="50" charset="-128"/>
              </a:rPr>
              <a:t>H</a:t>
            </a:r>
            <a:r>
              <a:rPr lang="ja-JP" altLang="en-US" sz="1600" dirty="0">
                <a:latin typeface="HG丸ｺﾞｼｯｸM-PRO" panose="020F0600000000000000" pitchFamily="50" charset="-128"/>
                <a:ea typeface="HG丸ｺﾞｼｯｸM-PRO" panose="020F0600000000000000" pitchFamily="50" charset="-128"/>
              </a:rPr>
              <a:t>値鉛直分布であり，若干湖湖底　</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方向で値が低下の傾向を示すが，ほぼ鉛直一様</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分布となっており，酸栄養湖から中性湖になっ</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ていることが確認された．</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b="1" dirty="0">
                <a:solidFill>
                  <a:srgbClr val="002060"/>
                </a:solidFill>
                <a:latin typeface="HG丸ｺﾞｼｯｸM-PRO" panose="020F0600000000000000" pitchFamily="50" charset="-128"/>
                <a:ea typeface="HG丸ｺﾞｼｯｸM-PRO" panose="020F0600000000000000" pitchFamily="50" charset="-128"/>
              </a:rPr>
              <a:t>　　</a:t>
            </a:r>
            <a:r>
              <a:rPr kumimoji="1" lang="ja-JP" altLang="en-US" sz="1600" b="1" u="sng" dirty="0">
                <a:solidFill>
                  <a:srgbClr val="002060"/>
                </a:solidFill>
                <a:latin typeface="HG丸ｺﾞｼｯｸM-PRO" panose="020F0600000000000000" pitchFamily="50" charset="-128"/>
                <a:ea typeface="HG丸ｺﾞｼｯｸM-PRO" panose="020F0600000000000000" pitchFamily="50" charset="-128"/>
              </a:rPr>
              <a:t>図ー５</a:t>
            </a:r>
            <a:r>
              <a:rPr kumimoji="1" lang="ja-JP" altLang="en-US" sz="1600" dirty="0">
                <a:latin typeface="HG丸ｺﾞｼｯｸM-PRO" panose="020F0600000000000000" pitchFamily="50" charset="-128"/>
                <a:ea typeface="HG丸ｺﾞｼｯｸM-PRO" panose="020F0600000000000000" pitchFamily="50" charset="-128"/>
              </a:rPr>
              <a:t>は</a:t>
            </a:r>
            <a:r>
              <a:rPr kumimoji="1" lang="en-US" altLang="ja-JP" sz="1600" dirty="0">
                <a:latin typeface="HG丸ｺﾞｼｯｸM-PRO" panose="020F0600000000000000" pitchFamily="50" charset="-128"/>
                <a:ea typeface="HG丸ｺﾞｼｯｸM-PRO" panose="020F0600000000000000" pitchFamily="50" charset="-128"/>
              </a:rPr>
              <a:t>8</a:t>
            </a:r>
            <a:r>
              <a:rPr kumimoji="1" lang="ja-JP" altLang="en-US" sz="1600" dirty="0">
                <a:latin typeface="HG丸ｺﾞｼｯｸM-PRO" panose="020F0600000000000000" pitchFamily="50" charset="-128"/>
                <a:ea typeface="HG丸ｺﾞｼｯｸM-PRO" panose="020F0600000000000000" pitchFamily="50" charset="-128"/>
              </a:rPr>
              <a:t>月</a:t>
            </a:r>
            <a:r>
              <a:rPr kumimoji="1" lang="en-US" altLang="ja-JP" sz="1600" dirty="0">
                <a:latin typeface="HG丸ｺﾞｼｯｸM-PRO" panose="020F0600000000000000" pitchFamily="50" charset="-128"/>
                <a:ea typeface="HG丸ｺﾞｼｯｸM-PRO" panose="020F0600000000000000" pitchFamily="50" charset="-128"/>
              </a:rPr>
              <a:t>20</a:t>
            </a:r>
            <a:r>
              <a:rPr kumimoji="1" lang="ja-JP" altLang="en-US" sz="1600" dirty="0">
                <a:latin typeface="HG丸ｺﾞｼｯｸM-PRO" panose="020F0600000000000000" pitchFamily="50" charset="-128"/>
                <a:ea typeface="HG丸ｺﾞｼｯｸM-PRO" panose="020F0600000000000000" pitchFamily="50" charset="-128"/>
              </a:rPr>
              <a:t>日における水温と</a:t>
            </a:r>
            <a:r>
              <a:rPr kumimoji="1" lang="en-US" altLang="ja-JP" sz="1600" dirty="0">
                <a:latin typeface="HG丸ｺﾞｼｯｸM-PRO" panose="020F0600000000000000" pitchFamily="50" charset="-128"/>
                <a:ea typeface="HG丸ｺﾞｼｯｸM-PRO" panose="020F0600000000000000" pitchFamily="50" charset="-128"/>
              </a:rPr>
              <a:t>COD</a:t>
            </a:r>
            <a:r>
              <a:rPr kumimoji="1" lang="ja-JP" altLang="en-US" sz="1600" dirty="0">
                <a:latin typeface="HG丸ｺﾞｼｯｸM-PRO" panose="020F0600000000000000" pitchFamily="50" charset="-128"/>
                <a:ea typeface="HG丸ｺﾞｼｯｸM-PRO" panose="020F0600000000000000" pitchFamily="50" charset="-128"/>
              </a:rPr>
              <a:t>濃度</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の鉛直分布であり，</a:t>
            </a:r>
            <a:r>
              <a:rPr kumimoji="1" lang="en-US" altLang="ja-JP" sz="1600" dirty="0">
                <a:latin typeface="HG丸ｺﾞｼｯｸM-PRO" panose="020F0600000000000000" pitchFamily="50" charset="-128"/>
                <a:ea typeface="HG丸ｺﾞｼｯｸM-PRO" panose="020F0600000000000000" pitchFamily="50" charset="-128"/>
              </a:rPr>
              <a:t>COD</a:t>
            </a:r>
            <a:r>
              <a:rPr kumimoji="1" lang="ja-JP" altLang="en-US" sz="1600" dirty="0">
                <a:latin typeface="HG丸ｺﾞｼｯｸM-PRO" panose="020F0600000000000000" pitchFamily="50" charset="-128"/>
                <a:ea typeface="HG丸ｺﾞｼｯｸM-PRO" panose="020F0600000000000000" pitchFamily="50" charset="-128"/>
              </a:rPr>
              <a:t>は湖底を除けばほぼ</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鉛直一様となっており，成分としては枯死植物</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に起因するものと判断される．</a:t>
            </a:r>
          </a:p>
        </p:txBody>
      </p:sp>
    </p:spTree>
    <p:extLst>
      <p:ext uri="{BB962C8B-B14F-4D97-AF65-F5344CB8AC3E}">
        <p14:creationId xmlns:p14="http://schemas.microsoft.com/office/powerpoint/2010/main" val="1532386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33C8FE-5C59-45A7-9DC3-C42782334B73}"/>
              </a:ext>
            </a:extLst>
          </p:cNvPr>
          <p:cNvSpPr>
            <a:spLocks noGrp="1"/>
          </p:cNvSpPr>
          <p:nvPr>
            <p:ph type="title"/>
          </p:nvPr>
        </p:nvSpPr>
        <p:spPr/>
        <p:txBody>
          <a:bodyPr/>
          <a:lstStyle/>
          <a:p>
            <a:r>
              <a:rPr lang="en-US" altLang="ja-JP" b="1" dirty="0">
                <a:latin typeface="AR P丸ゴシック体M" panose="020B0600010101010101" pitchFamily="50" charset="-128"/>
                <a:ea typeface="AR P丸ゴシック体M" panose="020B0600010101010101" pitchFamily="50" charset="-128"/>
              </a:rPr>
              <a:t>4.</a:t>
            </a:r>
            <a:r>
              <a:rPr lang="ja-JP" altLang="en-US" b="1" dirty="0">
                <a:latin typeface="AR P丸ゴシック体M" panose="020B0600010101010101" pitchFamily="50" charset="-128"/>
                <a:ea typeface="AR P丸ゴシック体M" panose="020B0600010101010101" pitchFamily="50" charset="-128"/>
              </a:rPr>
              <a:t> </a:t>
            </a:r>
            <a:r>
              <a:rPr lang="ja-JP" altLang="ja-JP" b="1" dirty="0">
                <a:latin typeface="AR P丸ゴシック体M" panose="020B0600010101010101" pitchFamily="50" charset="-128"/>
                <a:ea typeface="AR P丸ゴシック体M" panose="020B0600010101010101" pitchFamily="50" charset="-128"/>
              </a:rPr>
              <a:t>湖心における鉛直水質調査結果</a:t>
            </a:r>
            <a:endParaRPr kumimoji="1" lang="ja-JP" altLang="en-US" dirty="0"/>
          </a:p>
        </p:txBody>
      </p:sp>
      <p:pic>
        <p:nvPicPr>
          <p:cNvPr id="4" name="図 3">
            <a:extLst>
              <a:ext uri="{FF2B5EF4-FFF2-40B4-BE49-F238E27FC236}">
                <a16:creationId xmlns:a16="http://schemas.microsoft.com/office/drawing/2014/main" id="{4EBC95DD-B750-4BF9-8BE9-B06ACCAE993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34987" y="1982560"/>
            <a:ext cx="2656964" cy="3165059"/>
          </a:xfrm>
          <a:prstGeom prst="rect">
            <a:avLst/>
          </a:prstGeom>
          <a:noFill/>
          <a:ln>
            <a:noFill/>
          </a:ln>
        </p:spPr>
      </p:pic>
      <p:graphicFrame>
        <p:nvGraphicFramePr>
          <p:cNvPr id="6" name="グラフ 5">
            <a:extLst>
              <a:ext uri="{FF2B5EF4-FFF2-40B4-BE49-F238E27FC236}">
                <a16:creationId xmlns:a16="http://schemas.microsoft.com/office/drawing/2014/main" id="{CFBB540B-FE8A-4C92-A7DE-D816648FDD24}"/>
              </a:ext>
            </a:extLst>
          </p:cNvPr>
          <p:cNvGraphicFramePr/>
          <p:nvPr>
            <p:extLst>
              <p:ext uri="{D42A27DB-BD31-4B8C-83A1-F6EECF244321}">
                <p14:modId xmlns:p14="http://schemas.microsoft.com/office/powerpoint/2010/main" val="2711111385"/>
              </p:ext>
            </p:extLst>
          </p:nvPr>
        </p:nvGraphicFramePr>
        <p:xfrm>
          <a:off x="3792139" y="1982560"/>
          <a:ext cx="2331733" cy="3359214"/>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203">
            <a:extLst>
              <a:ext uri="{FF2B5EF4-FFF2-40B4-BE49-F238E27FC236}">
                <a16:creationId xmlns:a16="http://schemas.microsoft.com/office/drawing/2014/main" id="{12C30903-7569-41CD-AEAE-5EBBF418ACEE}"/>
              </a:ext>
            </a:extLst>
          </p:cNvPr>
          <p:cNvSpPr txBox="1"/>
          <p:nvPr/>
        </p:nvSpPr>
        <p:spPr>
          <a:xfrm>
            <a:off x="1218274" y="1941777"/>
            <a:ext cx="2171411" cy="33778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水温（℃）・</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DO</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mg/L</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p>
        </p:txBody>
      </p:sp>
      <p:sp>
        <p:nvSpPr>
          <p:cNvPr id="8" name="テキスト ボックス 204">
            <a:extLst>
              <a:ext uri="{FF2B5EF4-FFF2-40B4-BE49-F238E27FC236}">
                <a16:creationId xmlns:a16="http://schemas.microsoft.com/office/drawing/2014/main" id="{75FAC7EE-2BBD-42BC-960D-40AD7580F41B}"/>
              </a:ext>
            </a:extLst>
          </p:cNvPr>
          <p:cNvSpPr txBox="1"/>
          <p:nvPr/>
        </p:nvSpPr>
        <p:spPr>
          <a:xfrm>
            <a:off x="3781690" y="1941777"/>
            <a:ext cx="2925767" cy="49731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水温（℃）・大腸菌群数（</a:t>
            </a:r>
            <a:r>
              <a:rPr lang="en-US" sz="1200" kern="100" dirty="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cfu</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/mL</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p>
        </p:txBody>
      </p:sp>
      <p:sp>
        <p:nvSpPr>
          <p:cNvPr id="9" name="テキスト ボックス 2">
            <a:extLst>
              <a:ext uri="{FF2B5EF4-FFF2-40B4-BE49-F238E27FC236}">
                <a16:creationId xmlns:a16="http://schemas.microsoft.com/office/drawing/2014/main" id="{8EA1648E-0C67-4762-87B2-75FAED257A9C}"/>
              </a:ext>
            </a:extLst>
          </p:cNvPr>
          <p:cNvSpPr txBox="1">
            <a:spLocks noChangeArrowheads="1"/>
          </p:cNvSpPr>
          <p:nvPr/>
        </p:nvSpPr>
        <p:spPr bwMode="auto">
          <a:xfrm>
            <a:off x="1218274" y="5300991"/>
            <a:ext cx="2475285" cy="276999"/>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図－</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6</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水温・</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DO</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鉛直分布</a:t>
            </a:r>
          </a:p>
        </p:txBody>
      </p:sp>
      <p:sp>
        <p:nvSpPr>
          <p:cNvPr id="10" name="テキスト ボックス 2">
            <a:extLst>
              <a:ext uri="{FF2B5EF4-FFF2-40B4-BE49-F238E27FC236}">
                <a16:creationId xmlns:a16="http://schemas.microsoft.com/office/drawing/2014/main" id="{7F0BBF83-4B3D-4A9F-B31F-69D51E6D4000}"/>
              </a:ext>
            </a:extLst>
          </p:cNvPr>
          <p:cNvSpPr txBox="1">
            <a:spLocks noChangeArrowheads="1"/>
          </p:cNvSpPr>
          <p:nvPr/>
        </p:nvSpPr>
        <p:spPr bwMode="auto">
          <a:xfrm>
            <a:off x="3770952" y="5300991"/>
            <a:ext cx="2656965" cy="331739"/>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図－</a:t>
            </a:r>
            <a:r>
              <a:rPr lang="en-US"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7</a:t>
            </a:r>
            <a:r>
              <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水温・大腸菌群数鉛直分布</a:t>
            </a:r>
          </a:p>
        </p:txBody>
      </p:sp>
      <p:sp>
        <p:nvSpPr>
          <p:cNvPr id="11" name="テキスト ボックス 10">
            <a:extLst>
              <a:ext uri="{FF2B5EF4-FFF2-40B4-BE49-F238E27FC236}">
                <a16:creationId xmlns:a16="http://schemas.microsoft.com/office/drawing/2014/main" id="{885EEFA3-54FD-47F5-A8FA-B6AE3BDC4327}"/>
              </a:ext>
            </a:extLst>
          </p:cNvPr>
          <p:cNvSpPr txBox="1"/>
          <p:nvPr/>
        </p:nvSpPr>
        <p:spPr>
          <a:xfrm>
            <a:off x="6670574" y="2048565"/>
            <a:ext cx="5119182" cy="3046988"/>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　図－６</a:t>
            </a:r>
            <a:r>
              <a:rPr kumimoji="1" lang="en-US" altLang="ja-JP" sz="1600" dirty="0">
                <a:latin typeface="HG丸ｺﾞｼｯｸM-PRO" panose="020F0600000000000000" pitchFamily="50" charset="-128"/>
                <a:ea typeface="HG丸ｺﾞｼｯｸM-PRO" panose="020F0600000000000000" pitchFamily="50" charset="-128"/>
              </a:rPr>
              <a:t>,7</a:t>
            </a:r>
            <a:r>
              <a:rPr kumimoji="1" lang="ja-JP" altLang="en-US" sz="1600" dirty="0">
                <a:latin typeface="HG丸ｺﾞｼｯｸM-PRO" panose="020F0600000000000000" pitchFamily="50" charset="-128"/>
                <a:ea typeface="HG丸ｺﾞｼｯｸM-PRO" panose="020F0600000000000000" pitchFamily="50" charset="-128"/>
              </a:rPr>
              <a:t>は</a:t>
            </a:r>
            <a:r>
              <a:rPr kumimoji="1" lang="en-US" altLang="ja-JP" sz="1600" dirty="0">
                <a:latin typeface="HG丸ｺﾞｼｯｸM-PRO" panose="020F0600000000000000" pitchFamily="50" charset="-128"/>
                <a:ea typeface="HG丸ｺﾞｼｯｸM-PRO" panose="020F0600000000000000" pitchFamily="50" charset="-128"/>
              </a:rPr>
              <a:t>2019</a:t>
            </a:r>
            <a:r>
              <a:rPr kumimoji="1" lang="ja-JP" altLang="en-US" sz="1600" dirty="0">
                <a:latin typeface="HG丸ｺﾞｼｯｸM-PRO" panose="020F0600000000000000" pitchFamily="50" charset="-128"/>
                <a:ea typeface="HG丸ｺﾞｼｯｸM-PRO" panose="020F0600000000000000" pitchFamily="50" charset="-128"/>
              </a:rPr>
              <a:t>年</a:t>
            </a:r>
            <a:r>
              <a:rPr kumimoji="1" lang="en-US" altLang="ja-JP" sz="1600" dirty="0">
                <a:latin typeface="HG丸ｺﾞｼｯｸM-PRO" panose="020F0600000000000000" pitchFamily="50" charset="-128"/>
                <a:ea typeface="HG丸ｺﾞｼｯｸM-PRO" panose="020F0600000000000000" pitchFamily="50" charset="-128"/>
              </a:rPr>
              <a:t>8</a:t>
            </a:r>
            <a:r>
              <a:rPr kumimoji="1" lang="ja-JP" altLang="en-US" sz="1600" dirty="0">
                <a:latin typeface="HG丸ｺﾞｼｯｸM-PRO" panose="020F0600000000000000" pitchFamily="50" charset="-128"/>
                <a:ea typeface="HG丸ｺﾞｼｯｸM-PRO" panose="020F0600000000000000" pitchFamily="50" charset="-128"/>
              </a:rPr>
              <a:t>月</a:t>
            </a:r>
            <a:r>
              <a:rPr kumimoji="1" lang="en-US" altLang="ja-JP" sz="1600" dirty="0">
                <a:latin typeface="HG丸ｺﾞｼｯｸM-PRO" panose="020F0600000000000000" pitchFamily="50" charset="-128"/>
                <a:ea typeface="HG丸ｺﾞｼｯｸM-PRO" panose="020F0600000000000000" pitchFamily="50" charset="-128"/>
              </a:rPr>
              <a:t>20</a:t>
            </a:r>
            <a:r>
              <a:rPr kumimoji="1" lang="ja-JP" altLang="en-US" sz="1600" dirty="0">
                <a:latin typeface="HG丸ｺﾞｼｯｸM-PRO" panose="020F0600000000000000" pitchFamily="50" charset="-128"/>
                <a:ea typeface="HG丸ｺﾞｼｯｸM-PRO" panose="020F0600000000000000" pitchFamily="50" charset="-128"/>
              </a:rPr>
              <a:t>日，</a:t>
            </a:r>
            <a:r>
              <a:rPr kumimoji="1" lang="en-US" altLang="ja-JP" sz="1600" dirty="0">
                <a:latin typeface="HG丸ｺﾞｼｯｸM-PRO" panose="020F0600000000000000" pitchFamily="50" charset="-128"/>
                <a:ea typeface="HG丸ｺﾞｼｯｸM-PRO" panose="020F0600000000000000" pitchFamily="50" charset="-128"/>
              </a:rPr>
              <a:t>9</a:t>
            </a:r>
            <a:r>
              <a:rPr kumimoji="1" lang="ja-JP" altLang="en-US" sz="1600" dirty="0">
                <a:latin typeface="HG丸ｺﾞｼｯｸM-PRO" panose="020F0600000000000000" pitchFamily="50" charset="-128"/>
                <a:ea typeface="HG丸ｺﾞｼｯｸM-PRO" panose="020F0600000000000000" pitchFamily="50" charset="-128"/>
              </a:rPr>
              <a:t>月</a:t>
            </a:r>
            <a:r>
              <a:rPr kumimoji="1" lang="en-US" altLang="ja-JP" sz="1600" dirty="0">
                <a:latin typeface="HG丸ｺﾞｼｯｸM-PRO" panose="020F0600000000000000" pitchFamily="50" charset="-128"/>
                <a:ea typeface="HG丸ｺﾞｼｯｸM-PRO" panose="020F0600000000000000" pitchFamily="50" charset="-128"/>
              </a:rPr>
              <a:t>21</a:t>
            </a:r>
            <a:r>
              <a:rPr kumimoji="1" lang="ja-JP" altLang="en-US" sz="1600" dirty="0">
                <a:latin typeface="HG丸ｺﾞｼｯｸM-PRO" panose="020F0600000000000000" pitchFamily="50" charset="-128"/>
                <a:ea typeface="HG丸ｺﾞｼｯｸM-PRO" panose="020F0600000000000000" pitchFamily="50" charset="-128"/>
              </a:rPr>
              <a:t>日湖心における水質鉛直分布の調査結果である．</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b="1" dirty="0">
                <a:solidFill>
                  <a:srgbClr val="0070C0"/>
                </a:solidFill>
                <a:latin typeface="HG丸ｺﾞｼｯｸM-PRO" panose="020F0600000000000000" pitchFamily="50" charset="-128"/>
                <a:ea typeface="HG丸ｺﾞｼｯｸM-PRO" panose="020F0600000000000000" pitchFamily="50" charset="-128"/>
              </a:rPr>
              <a:t>　</a:t>
            </a:r>
            <a:r>
              <a:rPr lang="ja-JP" altLang="en-US" sz="1600" b="1" u="sng" dirty="0">
                <a:solidFill>
                  <a:srgbClr val="0070C0"/>
                </a:solidFill>
                <a:latin typeface="HG丸ｺﾞｼｯｸM-PRO" panose="020F0600000000000000" pitchFamily="50" charset="-128"/>
                <a:ea typeface="HG丸ｺﾞｼｯｸM-PRO" panose="020F0600000000000000" pitchFamily="50" charset="-128"/>
              </a:rPr>
              <a:t>図ー</a:t>
            </a:r>
            <a:r>
              <a:rPr lang="en-US" altLang="ja-JP" sz="1600" b="1" u="sng" dirty="0">
                <a:solidFill>
                  <a:srgbClr val="0070C0"/>
                </a:solidFill>
                <a:latin typeface="HG丸ｺﾞｼｯｸM-PRO" panose="020F0600000000000000" pitchFamily="50" charset="-128"/>
                <a:ea typeface="HG丸ｺﾞｼｯｸM-PRO" panose="020F0600000000000000" pitchFamily="50" charset="-128"/>
              </a:rPr>
              <a:t>6</a:t>
            </a:r>
            <a:r>
              <a:rPr lang="ja-JP" altLang="en-US" sz="1600" dirty="0">
                <a:latin typeface="HG丸ｺﾞｼｯｸM-PRO" panose="020F0600000000000000" pitchFamily="50" charset="-128"/>
                <a:ea typeface="HG丸ｺﾞｼｯｸM-PRO" panose="020F0600000000000000" pitchFamily="50" charset="-128"/>
              </a:rPr>
              <a:t>は</a:t>
            </a:r>
            <a:r>
              <a:rPr lang="en-US" altLang="ja-JP" sz="1600" dirty="0">
                <a:latin typeface="HG丸ｺﾞｼｯｸM-PRO" panose="020F0600000000000000" pitchFamily="50" charset="-128"/>
                <a:ea typeface="HG丸ｺﾞｼｯｸM-PRO" panose="020F0600000000000000" pitchFamily="50" charset="-128"/>
              </a:rPr>
              <a:t>2019</a:t>
            </a:r>
            <a:r>
              <a:rPr lang="ja-JP" altLang="en-US" sz="1600" dirty="0">
                <a:latin typeface="HG丸ｺﾞｼｯｸM-PRO" panose="020F0600000000000000" pitchFamily="50" charset="-128"/>
                <a:ea typeface="HG丸ｺﾞｼｯｸM-PRO" panose="020F0600000000000000" pitchFamily="50" charset="-128"/>
              </a:rPr>
              <a:t>年</a:t>
            </a:r>
            <a:r>
              <a:rPr lang="en-US" altLang="ja-JP" sz="1600" dirty="0">
                <a:latin typeface="HG丸ｺﾞｼｯｸM-PRO" panose="020F0600000000000000" pitchFamily="50" charset="-128"/>
                <a:ea typeface="HG丸ｺﾞｼｯｸM-PRO" panose="020F0600000000000000" pitchFamily="50" charset="-128"/>
              </a:rPr>
              <a:t>9</a:t>
            </a:r>
            <a:r>
              <a:rPr lang="ja-JP" altLang="en-US" sz="1600" dirty="0">
                <a:latin typeface="HG丸ｺﾞｼｯｸM-PRO" panose="020F0600000000000000" pitchFamily="50" charset="-128"/>
                <a:ea typeface="HG丸ｺﾞｼｯｸM-PRO" panose="020F0600000000000000" pitchFamily="50" charset="-128"/>
              </a:rPr>
              <a:t>月</a:t>
            </a:r>
            <a:r>
              <a:rPr lang="en-US" altLang="ja-JP" sz="1600" dirty="0">
                <a:latin typeface="HG丸ｺﾞｼｯｸM-PRO" panose="020F0600000000000000" pitchFamily="50" charset="-128"/>
                <a:ea typeface="HG丸ｺﾞｼｯｸM-PRO" panose="020F0600000000000000" pitchFamily="50" charset="-128"/>
              </a:rPr>
              <a:t>21</a:t>
            </a:r>
            <a:r>
              <a:rPr lang="ja-JP" altLang="en-US" sz="1600" dirty="0">
                <a:latin typeface="HG丸ｺﾞｼｯｸM-PRO" panose="020F0600000000000000" pitchFamily="50" charset="-128"/>
                <a:ea typeface="HG丸ｺﾞｼｯｸM-PRO" panose="020F0600000000000000" pitchFamily="50" charset="-128"/>
              </a:rPr>
              <a:t>日の</a:t>
            </a:r>
            <a:r>
              <a:rPr lang="ja-JP" altLang="en-US" sz="1600" dirty="0">
                <a:solidFill>
                  <a:srgbClr val="FF0000"/>
                </a:solidFill>
                <a:latin typeface="HG丸ｺﾞｼｯｸM-PRO" panose="020F0600000000000000" pitchFamily="50" charset="-128"/>
                <a:ea typeface="HG丸ｺﾞｼｯｸM-PRO" panose="020F0600000000000000" pitchFamily="50" charset="-128"/>
              </a:rPr>
              <a:t>水温および溶存酸素（</a:t>
            </a:r>
            <a:r>
              <a:rPr lang="en-US" altLang="ja-JP" sz="1600" dirty="0">
                <a:solidFill>
                  <a:srgbClr val="FF0000"/>
                </a:solidFill>
                <a:latin typeface="HG丸ｺﾞｼｯｸM-PRO" panose="020F0600000000000000" pitchFamily="50" charset="-128"/>
                <a:ea typeface="HG丸ｺﾞｼｯｸM-PRO" panose="020F0600000000000000" pitchFamily="50" charset="-128"/>
              </a:rPr>
              <a:t>DO</a:t>
            </a:r>
            <a:r>
              <a:rPr lang="ja-JP" altLang="en-US" sz="1600" dirty="0">
                <a:solidFill>
                  <a:srgbClr val="FF0000"/>
                </a:solidFill>
                <a:latin typeface="HG丸ｺﾞｼｯｸM-PRO" panose="020F0600000000000000" pitchFamily="50" charset="-128"/>
                <a:ea typeface="HG丸ｺﾞｼｯｸM-PRO" panose="020F0600000000000000" pitchFamily="50" charset="-128"/>
              </a:rPr>
              <a:t>）の鉛直分布</a:t>
            </a:r>
            <a:r>
              <a:rPr lang="ja-JP" altLang="en-US" sz="1600" dirty="0">
                <a:latin typeface="HG丸ｺﾞｼｯｸM-PRO" panose="020F0600000000000000" pitchFamily="50" charset="-128"/>
                <a:ea typeface="HG丸ｺﾞｼｯｸM-PRO" panose="020F0600000000000000" pitchFamily="50" charset="-128"/>
              </a:rPr>
              <a:t>であり，全層充分な量の酸素が存在していることがわかった．嫌気性は認められず，</a:t>
            </a:r>
            <a:r>
              <a:rPr lang="ja-JP" altLang="en-US" sz="1600" dirty="0">
                <a:solidFill>
                  <a:srgbClr val="FF0000"/>
                </a:solidFill>
                <a:latin typeface="HG丸ｺﾞｼｯｸM-PRO" panose="020F0600000000000000" pitchFamily="50" charset="-128"/>
                <a:ea typeface="HG丸ｺﾞｼｯｸM-PRO" panose="020F0600000000000000" pitchFamily="50" charset="-128"/>
              </a:rPr>
              <a:t>生態系環境として良好</a:t>
            </a:r>
            <a:r>
              <a:rPr lang="ja-JP" altLang="en-US" sz="1600" dirty="0">
                <a:latin typeface="HG丸ｺﾞｼｯｸM-PRO" panose="020F0600000000000000" pitchFamily="50" charset="-128"/>
                <a:ea typeface="HG丸ｺﾞｼｯｸM-PRO" panose="020F0600000000000000" pitchFamily="50" charset="-128"/>
              </a:rPr>
              <a:t>な結果であった．</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1600" b="1" u="sng" dirty="0">
                <a:solidFill>
                  <a:srgbClr val="FF0000"/>
                </a:solidFill>
                <a:latin typeface="HG丸ｺﾞｼｯｸM-PRO" panose="020F0600000000000000" pitchFamily="50" charset="-128"/>
                <a:ea typeface="HG丸ｺﾞｼｯｸM-PRO" panose="020F0600000000000000" pitchFamily="50" charset="-128"/>
              </a:rPr>
              <a:t>図－</a:t>
            </a:r>
            <a:r>
              <a:rPr kumimoji="1" lang="en-US" altLang="ja-JP" sz="1600" b="1" u="sng" dirty="0">
                <a:solidFill>
                  <a:srgbClr val="FF0000"/>
                </a:solidFill>
                <a:latin typeface="HG丸ｺﾞｼｯｸM-PRO" panose="020F0600000000000000" pitchFamily="50" charset="-128"/>
                <a:ea typeface="HG丸ｺﾞｼｯｸM-PRO" panose="020F0600000000000000" pitchFamily="50" charset="-128"/>
              </a:rPr>
              <a:t>7</a:t>
            </a:r>
            <a:r>
              <a:rPr kumimoji="1" lang="ja-JP" altLang="en-US" sz="1600" dirty="0">
                <a:latin typeface="HG丸ｺﾞｼｯｸM-PRO" panose="020F0600000000000000" pitchFamily="50" charset="-128"/>
                <a:ea typeface="HG丸ｺﾞｼｯｸM-PRO" panose="020F0600000000000000" pitchFamily="50" charset="-128"/>
              </a:rPr>
              <a:t>は</a:t>
            </a:r>
            <a:r>
              <a:rPr kumimoji="1" lang="en-US" altLang="ja-JP" sz="1600" dirty="0">
                <a:latin typeface="HG丸ｺﾞｼｯｸM-PRO" panose="020F0600000000000000" pitchFamily="50" charset="-128"/>
                <a:ea typeface="HG丸ｺﾞｼｯｸM-PRO" panose="020F0600000000000000" pitchFamily="50" charset="-128"/>
              </a:rPr>
              <a:t>2019</a:t>
            </a:r>
            <a:r>
              <a:rPr kumimoji="1" lang="ja-JP" altLang="en-US" sz="1600" dirty="0">
                <a:latin typeface="HG丸ｺﾞｼｯｸM-PRO" panose="020F0600000000000000" pitchFamily="50" charset="-128"/>
                <a:ea typeface="HG丸ｺﾞｼｯｸM-PRO" panose="020F0600000000000000" pitchFamily="50" charset="-128"/>
              </a:rPr>
              <a:t>年</a:t>
            </a:r>
            <a:r>
              <a:rPr kumimoji="1" lang="en-US" altLang="ja-JP" sz="1600" dirty="0">
                <a:latin typeface="HG丸ｺﾞｼｯｸM-PRO" panose="020F0600000000000000" pitchFamily="50" charset="-128"/>
                <a:ea typeface="HG丸ｺﾞｼｯｸM-PRO" panose="020F0600000000000000" pitchFamily="50" charset="-128"/>
              </a:rPr>
              <a:t>8</a:t>
            </a:r>
            <a:r>
              <a:rPr kumimoji="1" lang="ja-JP" altLang="en-US" sz="1600" dirty="0">
                <a:latin typeface="HG丸ｺﾞｼｯｸM-PRO" panose="020F0600000000000000" pitchFamily="50" charset="-128"/>
                <a:ea typeface="HG丸ｺﾞｼｯｸM-PRO" panose="020F0600000000000000" pitchFamily="50" charset="-128"/>
              </a:rPr>
              <a:t>月</a:t>
            </a:r>
            <a:r>
              <a:rPr kumimoji="1" lang="en-US" altLang="ja-JP" sz="1600" dirty="0">
                <a:latin typeface="HG丸ｺﾞｼｯｸM-PRO" panose="020F0600000000000000" pitchFamily="50" charset="-128"/>
                <a:ea typeface="HG丸ｺﾞｼｯｸM-PRO" panose="020F0600000000000000" pitchFamily="50" charset="-128"/>
              </a:rPr>
              <a:t>20</a:t>
            </a:r>
            <a:r>
              <a:rPr kumimoji="1" lang="ja-JP" altLang="en-US" sz="1600" dirty="0">
                <a:latin typeface="HG丸ｺﾞｼｯｸM-PRO" panose="020F0600000000000000" pitchFamily="50" charset="-128"/>
                <a:ea typeface="HG丸ｺﾞｼｯｸM-PRO" panose="020F0600000000000000" pitchFamily="50" charset="-128"/>
              </a:rPr>
              <a:t>日における</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水温と大腸菌群数の鉛直分布</a:t>
            </a:r>
            <a:r>
              <a:rPr kumimoji="1" lang="ja-JP" altLang="en-US" sz="1600" dirty="0">
                <a:latin typeface="HG丸ｺﾞｼｯｸM-PRO" panose="020F0600000000000000" pitchFamily="50" charset="-128"/>
                <a:ea typeface="HG丸ｺﾞｼｯｸM-PRO" panose="020F0600000000000000" pitchFamily="50" charset="-128"/>
              </a:rPr>
              <a:t>であり，表層部，湖底部を除き</a:t>
            </a:r>
            <a:r>
              <a:rPr kumimoji="1" lang="en-US" altLang="ja-JP" sz="1600" dirty="0">
                <a:latin typeface="HG丸ｺﾞｼｯｸM-PRO" panose="020F0600000000000000" pitchFamily="50" charset="-128"/>
                <a:ea typeface="HG丸ｺﾞｼｯｸM-PRO" panose="020F0600000000000000" pitchFamily="50" charset="-128"/>
              </a:rPr>
              <a:t>20m</a:t>
            </a:r>
            <a:r>
              <a:rPr kumimoji="1" lang="ja-JP" altLang="en-US" sz="1600" dirty="0">
                <a:latin typeface="HG丸ｺﾞｼｯｸM-PRO" panose="020F0600000000000000" pitchFamily="50" charset="-128"/>
                <a:ea typeface="HG丸ｺﾞｼｯｸM-PRO" panose="020F0600000000000000" pitchFamily="50" charset="-128"/>
              </a:rPr>
              <a:t>～</a:t>
            </a:r>
            <a:r>
              <a:rPr kumimoji="1" lang="en-US" altLang="ja-JP" sz="1600" dirty="0">
                <a:latin typeface="HG丸ｺﾞｼｯｸM-PRO" panose="020F0600000000000000" pitchFamily="50" charset="-128"/>
                <a:ea typeface="HG丸ｺﾞｼｯｸM-PRO" panose="020F0600000000000000" pitchFamily="50" charset="-128"/>
              </a:rPr>
              <a:t>80m</a:t>
            </a:r>
            <a:r>
              <a:rPr kumimoji="1" lang="ja-JP" altLang="en-US" sz="1600" dirty="0">
                <a:latin typeface="HG丸ｺﾞｼｯｸM-PRO" panose="020F0600000000000000" pitchFamily="50" charset="-128"/>
                <a:ea typeface="HG丸ｺﾞｼｯｸM-PRO" panose="020F0600000000000000" pitchFamily="50" charset="-128"/>
              </a:rPr>
              <a:t>の深度で大腸菌群は検出されなかった．外部負荷による供給後拡散輸送され湖内全層での生残は難しいものと判断された，湖底で検出された結果については今後の調査で明らかにする必要がある．</a:t>
            </a:r>
            <a:endParaRPr kumimoji="1" lang="en-US" altLang="ja-JP"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723346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F5D1AC-DE22-4DA7-A42D-6837DEDB0AA9}"/>
              </a:ext>
            </a:extLst>
          </p:cNvPr>
          <p:cNvSpPr>
            <a:spLocks noGrp="1"/>
          </p:cNvSpPr>
          <p:nvPr>
            <p:ph type="title"/>
          </p:nvPr>
        </p:nvSpPr>
        <p:spPr/>
        <p:txBody>
          <a:bodyPr/>
          <a:lstStyle/>
          <a:p>
            <a:r>
              <a:rPr lang="en-US" altLang="ja-JP" b="1" dirty="0">
                <a:latin typeface="AR P丸ゴシック体M" panose="020B0600010101010101" pitchFamily="50" charset="-128"/>
                <a:ea typeface="AR P丸ゴシック体M" panose="020B0600010101010101" pitchFamily="50" charset="-128"/>
              </a:rPr>
              <a:t>5.</a:t>
            </a:r>
            <a:r>
              <a:rPr lang="ja-JP" altLang="en-US" b="1" dirty="0">
                <a:latin typeface="AR P丸ゴシック体M" panose="020B0600010101010101" pitchFamily="50" charset="-128"/>
                <a:ea typeface="AR P丸ゴシック体M" panose="020B0600010101010101" pitchFamily="50" charset="-128"/>
              </a:rPr>
              <a:t> </a:t>
            </a:r>
            <a:r>
              <a:rPr lang="ja-JP" altLang="ja-JP" b="1" dirty="0">
                <a:latin typeface="AR P丸ゴシック体M" panose="020B0600010101010101" pitchFamily="50" charset="-128"/>
                <a:ea typeface="AR P丸ゴシック体M" panose="020B0600010101010101" pitchFamily="50" charset="-128"/>
              </a:rPr>
              <a:t>福島県水質年報による水質の検討</a:t>
            </a:r>
            <a:br>
              <a:rPr lang="ja-JP" altLang="ja-JP" b="1" dirty="0">
                <a:latin typeface="AR P丸ゴシック体M" panose="020B0600010101010101" pitchFamily="50" charset="-128"/>
                <a:ea typeface="AR P丸ゴシック体M" panose="020B0600010101010101" pitchFamily="50" charset="-128"/>
              </a:rPr>
            </a:br>
            <a:endParaRPr kumimoji="1" lang="ja-JP" altLang="en-US" b="1" dirty="0">
              <a:latin typeface="AR P丸ゴシック体M" panose="020B0600010101010101" pitchFamily="50" charset="-128"/>
              <a:ea typeface="AR P丸ゴシック体M" panose="020B0600010101010101" pitchFamily="50" charset="-128"/>
            </a:endParaRPr>
          </a:p>
        </p:txBody>
      </p:sp>
      <p:graphicFrame>
        <p:nvGraphicFramePr>
          <p:cNvPr id="4" name="グラフ 3">
            <a:extLst>
              <a:ext uri="{FF2B5EF4-FFF2-40B4-BE49-F238E27FC236}">
                <a16:creationId xmlns:a16="http://schemas.microsoft.com/office/drawing/2014/main" id="{D9C9A1A2-1BFE-46C8-BD09-244C5021E042}"/>
              </a:ext>
            </a:extLst>
          </p:cNvPr>
          <p:cNvGraphicFramePr/>
          <p:nvPr>
            <p:extLst>
              <p:ext uri="{D42A27DB-BD31-4B8C-83A1-F6EECF244321}">
                <p14:modId xmlns:p14="http://schemas.microsoft.com/office/powerpoint/2010/main" val="3874779024"/>
              </p:ext>
            </p:extLst>
          </p:nvPr>
        </p:nvGraphicFramePr>
        <p:xfrm>
          <a:off x="512081" y="1362981"/>
          <a:ext cx="3364380" cy="34154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a:extLst>
              <a:ext uri="{FF2B5EF4-FFF2-40B4-BE49-F238E27FC236}">
                <a16:creationId xmlns:a16="http://schemas.microsoft.com/office/drawing/2014/main" id="{248537E5-1D8F-43BB-8E60-668E14B2948E}"/>
              </a:ext>
            </a:extLst>
          </p:cNvPr>
          <p:cNvGraphicFramePr/>
          <p:nvPr>
            <p:extLst>
              <p:ext uri="{D42A27DB-BD31-4B8C-83A1-F6EECF244321}">
                <p14:modId xmlns:p14="http://schemas.microsoft.com/office/powerpoint/2010/main" val="4222464328"/>
              </p:ext>
            </p:extLst>
          </p:nvPr>
        </p:nvGraphicFramePr>
        <p:xfrm>
          <a:off x="3839743" y="1273245"/>
          <a:ext cx="3269628" cy="3403965"/>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9">
            <a:extLst>
              <a:ext uri="{FF2B5EF4-FFF2-40B4-BE49-F238E27FC236}">
                <a16:creationId xmlns:a16="http://schemas.microsoft.com/office/drawing/2014/main" id="{01D3D61F-7AEC-44D5-BF83-A07A531BF1F3}"/>
              </a:ext>
            </a:extLst>
          </p:cNvPr>
          <p:cNvSpPr txBox="1"/>
          <p:nvPr/>
        </p:nvSpPr>
        <p:spPr>
          <a:xfrm>
            <a:off x="810193" y="4766946"/>
            <a:ext cx="2803250" cy="2799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sz="12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図－</a:t>
            </a:r>
            <a:r>
              <a:rPr lang="en-US" sz="12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8  </a:t>
            </a:r>
            <a:r>
              <a:rPr lang="ja-JP" sz="12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水温鉛直分布</a:t>
            </a:r>
            <a:r>
              <a:rPr lang="en-US" sz="12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(2016)</a:t>
            </a:r>
            <a:endPar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9" name="テキスト ボックス 11">
            <a:extLst>
              <a:ext uri="{FF2B5EF4-FFF2-40B4-BE49-F238E27FC236}">
                <a16:creationId xmlns:a16="http://schemas.microsoft.com/office/drawing/2014/main" id="{F429CF31-6393-47A0-81AC-E791D983F0B5}"/>
              </a:ext>
            </a:extLst>
          </p:cNvPr>
          <p:cNvSpPr txBox="1"/>
          <p:nvPr/>
        </p:nvSpPr>
        <p:spPr>
          <a:xfrm>
            <a:off x="3967163" y="4752432"/>
            <a:ext cx="2803250" cy="2799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just">
              <a:spcAft>
                <a:spcPts val="0"/>
              </a:spcAft>
            </a:pPr>
            <a:r>
              <a:rPr kumimoji="1" lang="ja-JP" sz="12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図－</a:t>
            </a:r>
            <a:r>
              <a:rPr kumimoji="1" lang="en-US" sz="12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9  </a:t>
            </a:r>
            <a:r>
              <a:rPr kumimoji="1" lang="ja-JP" sz="12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水温鉛直分布</a:t>
            </a:r>
            <a:r>
              <a:rPr kumimoji="1" lang="en-US" sz="12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(2017)</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7C62392B-4F0A-4B6A-9009-3D1F1FC8B5D0}"/>
              </a:ext>
            </a:extLst>
          </p:cNvPr>
          <p:cNvSpPr txBox="1"/>
          <p:nvPr/>
        </p:nvSpPr>
        <p:spPr>
          <a:xfrm>
            <a:off x="6668815" y="10822"/>
            <a:ext cx="5675582" cy="369332"/>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令和元年度第</a:t>
            </a:r>
            <a:r>
              <a:rPr lang="en-US" altLang="ja-JP" dirty="0">
                <a:latin typeface="HG丸ｺﾞｼｯｸM-PRO" panose="020F0600000000000000" pitchFamily="50" charset="-128"/>
                <a:ea typeface="HG丸ｺﾞｼｯｸM-PRO" panose="020F0600000000000000" pitchFamily="50" charset="-128"/>
              </a:rPr>
              <a:t>62</a:t>
            </a:r>
            <a:r>
              <a:rPr lang="ja-JP" altLang="en-US" dirty="0">
                <a:latin typeface="HG丸ｺﾞｼｯｸM-PRO" panose="020F0600000000000000" pitchFamily="50" charset="-128"/>
                <a:ea typeface="HG丸ｺﾞｼｯｸM-PRO" panose="020F0600000000000000" pitchFamily="50" charset="-128"/>
              </a:rPr>
              <a:t>回日本大学工学部</a:t>
            </a:r>
            <a:r>
              <a:rPr kumimoji="1" lang="ja-JP" altLang="en-US" dirty="0">
                <a:latin typeface="HG丸ｺﾞｼｯｸM-PRO" panose="020F0600000000000000" pitchFamily="50" charset="-128"/>
                <a:ea typeface="HG丸ｺﾞｼｯｸM-PRO" panose="020F0600000000000000" pitchFamily="50" charset="-128"/>
              </a:rPr>
              <a:t>学術研究報告会</a:t>
            </a:r>
          </a:p>
        </p:txBody>
      </p:sp>
      <p:sp>
        <p:nvSpPr>
          <p:cNvPr id="3" name="テキスト ボックス 2">
            <a:extLst>
              <a:ext uri="{FF2B5EF4-FFF2-40B4-BE49-F238E27FC236}">
                <a16:creationId xmlns:a16="http://schemas.microsoft.com/office/drawing/2014/main" id="{E215A397-4AAF-4479-83F3-4EF3085F3090}"/>
              </a:ext>
            </a:extLst>
          </p:cNvPr>
          <p:cNvSpPr txBox="1"/>
          <p:nvPr/>
        </p:nvSpPr>
        <p:spPr>
          <a:xfrm>
            <a:off x="7109371" y="1997022"/>
            <a:ext cx="4748800" cy="2554545"/>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　図ー</a:t>
            </a:r>
            <a:r>
              <a:rPr kumimoji="1" lang="en-US" altLang="ja-JP" sz="1600" dirty="0">
                <a:latin typeface="HG丸ｺﾞｼｯｸM-PRO" panose="020F0600000000000000" pitchFamily="50" charset="-128"/>
                <a:ea typeface="HG丸ｺﾞｼｯｸM-PRO" panose="020F0600000000000000" pitchFamily="50" charset="-128"/>
              </a:rPr>
              <a:t>8</a:t>
            </a:r>
            <a:r>
              <a:rPr kumimoji="1" lang="ja-JP" altLang="en-US" sz="1600" dirty="0">
                <a:latin typeface="HG丸ｺﾞｼｯｸM-PRO" panose="020F0600000000000000" pitchFamily="50" charset="-128"/>
                <a:ea typeface="HG丸ｺﾞｼｯｸM-PRO" panose="020F0600000000000000" pitchFamily="50" charset="-128"/>
              </a:rPr>
              <a:t>，</a:t>
            </a:r>
            <a:r>
              <a:rPr kumimoji="1" lang="en-US" altLang="ja-JP" sz="1600" dirty="0">
                <a:latin typeface="HG丸ｺﾞｼｯｸM-PRO" panose="020F0600000000000000" pitchFamily="50" charset="-128"/>
                <a:ea typeface="HG丸ｺﾞｼｯｸM-PRO" panose="020F0600000000000000" pitchFamily="50" charset="-128"/>
              </a:rPr>
              <a:t>9</a:t>
            </a:r>
            <a:r>
              <a:rPr kumimoji="1" lang="ja-JP" altLang="en-US" sz="1600" dirty="0">
                <a:latin typeface="HG丸ｺﾞｼｯｸM-PRO" panose="020F0600000000000000" pitchFamily="50" charset="-128"/>
                <a:ea typeface="HG丸ｺﾞｼｯｸM-PRO" panose="020F0600000000000000" pitchFamily="50" charset="-128"/>
              </a:rPr>
              <a:t>は</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福島県水質年報</a:t>
            </a: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2016</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a:t>
            </a: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2017</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年度</a:t>
            </a:r>
            <a:r>
              <a:rPr kumimoji="1" lang="ja-JP" altLang="en-US" sz="1600" dirty="0">
                <a:latin typeface="HG丸ｺﾞｼｯｸM-PRO" panose="020F0600000000000000" pitchFamily="50" charset="-128"/>
                <a:ea typeface="HG丸ｺﾞｼｯｸM-PRO" panose="020F0600000000000000" pitchFamily="50" charset="-128"/>
              </a:rPr>
              <a:t>における</a:t>
            </a:r>
            <a:r>
              <a:rPr kumimoji="1" lang="en-US" altLang="ja-JP" sz="1600" dirty="0">
                <a:latin typeface="HG丸ｺﾞｼｯｸM-PRO" panose="020F0600000000000000" pitchFamily="50" charset="-128"/>
                <a:ea typeface="HG丸ｺﾞｼｯｸM-PRO" panose="020F0600000000000000" pitchFamily="50" charset="-128"/>
              </a:rPr>
              <a:t>4</a:t>
            </a:r>
            <a:r>
              <a:rPr kumimoji="1" lang="ja-JP" altLang="en-US" sz="1600" dirty="0">
                <a:latin typeface="HG丸ｺﾞｼｯｸM-PRO" panose="020F0600000000000000" pitchFamily="50" charset="-128"/>
                <a:ea typeface="HG丸ｺﾞｼｯｸM-PRO" panose="020F0600000000000000" pitchFamily="50" charset="-128"/>
              </a:rPr>
              <a:t>月～</a:t>
            </a:r>
            <a:r>
              <a:rPr kumimoji="1" lang="en-US" altLang="ja-JP" sz="1600" dirty="0">
                <a:latin typeface="HG丸ｺﾞｼｯｸM-PRO" panose="020F0600000000000000" pitchFamily="50" charset="-128"/>
                <a:ea typeface="HG丸ｺﾞｼｯｸM-PRO" panose="020F0600000000000000" pitchFamily="50" charset="-128"/>
              </a:rPr>
              <a:t>11</a:t>
            </a:r>
            <a:r>
              <a:rPr kumimoji="1" lang="ja-JP" altLang="en-US" sz="1600" dirty="0">
                <a:latin typeface="HG丸ｺﾞｼｯｸM-PRO" panose="020F0600000000000000" pitchFamily="50" charset="-128"/>
                <a:ea typeface="HG丸ｺﾞｼｯｸM-PRO" panose="020F0600000000000000" pitchFamily="50" charset="-128"/>
              </a:rPr>
              <a:t>月の深度</a:t>
            </a:r>
            <a:r>
              <a:rPr kumimoji="1" lang="en-US" altLang="ja-JP" sz="1600" dirty="0">
                <a:latin typeface="HG丸ｺﾞｼｯｸM-PRO" panose="020F0600000000000000" pitchFamily="50" charset="-128"/>
                <a:ea typeface="HG丸ｺﾞｼｯｸM-PRO" panose="020F0600000000000000" pitchFamily="50" charset="-128"/>
              </a:rPr>
              <a:t>50m</a:t>
            </a:r>
            <a:r>
              <a:rPr kumimoji="1" lang="ja-JP" altLang="en-US" sz="1600" dirty="0">
                <a:latin typeface="HG丸ｺﾞｼｯｸM-PRO" panose="020F0600000000000000" pitchFamily="50" charset="-128"/>
                <a:ea typeface="HG丸ｺﾞｼｯｸM-PRO" panose="020F0600000000000000" pitchFamily="50" charset="-128"/>
              </a:rPr>
              <a:t>までの月</a:t>
            </a:r>
            <a:r>
              <a:rPr kumimoji="1"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回の水温鉛直分布である．</a:t>
            </a:r>
            <a:endParaRPr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a:t>
            </a:r>
            <a:r>
              <a:rPr kumimoji="1" lang="en-US" altLang="ja-JP" sz="1600" dirty="0">
                <a:latin typeface="HG丸ｺﾞｼｯｸM-PRO" panose="020F0600000000000000" pitchFamily="50" charset="-128"/>
                <a:ea typeface="HG丸ｺﾞｼｯｸM-PRO" panose="020F0600000000000000" pitchFamily="50" charset="-128"/>
              </a:rPr>
              <a:t>2001.11</a:t>
            </a:r>
            <a:r>
              <a:rPr kumimoji="1" lang="ja-JP" altLang="en-US" sz="1600" dirty="0">
                <a:latin typeface="HG丸ｺﾞｼｯｸM-PRO" panose="020F0600000000000000" pitchFamily="50" charset="-128"/>
                <a:ea typeface="HG丸ｺﾞｼｯｸM-PRO" panose="020F0600000000000000" pitchFamily="50" charset="-128"/>
              </a:rPr>
              <a:t>～</a:t>
            </a:r>
            <a:r>
              <a:rPr kumimoji="1" lang="en-US" altLang="ja-JP" sz="1600" dirty="0">
                <a:latin typeface="HG丸ｺﾞｼｯｸM-PRO" panose="020F0600000000000000" pitchFamily="50" charset="-128"/>
                <a:ea typeface="HG丸ｺﾞｼｯｸM-PRO" panose="020F0600000000000000" pitchFamily="50" charset="-128"/>
              </a:rPr>
              <a:t>2002</a:t>
            </a:r>
            <a:r>
              <a:rPr lang="en-US" altLang="ja-JP" sz="1600" dirty="0">
                <a:latin typeface="HG丸ｺﾞｼｯｸM-PRO" panose="020F0600000000000000" pitchFamily="50" charset="-128"/>
                <a:ea typeface="HG丸ｺﾞｼｯｸM-PRO" panose="020F0600000000000000" pitchFamily="50" charset="-128"/>
              </a:rPr>
              <a:t>.11</a:t>
            </a:r>
            <a:r>
              <a:rPr lang="ja-JP" altLang="en-US" sz="1600" dirty="0">
                <a:latin typeface="HG丸ｺﾞｼｯｸM-PRO" panose="020F0600000000000000" pitchFamily="50" charset="-128"/>
                <a:ea typeface="HG丸ｺﾞｼｯｸM-PRO" panose="020F0600000000000000" pitchFamily="50" charset="-128"/>
              </a:rPr>
              <a:t>における結果と類似している．</a:t>
            </a:r>
            <a:r>
              <a:rPr lang="en-US" altLang="ja-JP" sz="1600" dirty="0">
                <a:latin typeface="HG丸ｺﾞｼｯｸM-PRO" panose="020F0600000000000000" pitchFamily="50" charset="-128"/>
                <a:ea typeface="HG丸ｺﾞｼｯｸM-PRO" panose="020F0600000000000000" pitchFamily="50" charset="-128"/>
              </a:rPr>
              <a:t>4</a:t>
            </a:r>
            <a:r>
              <a:rPr lang="ja-JP" altLang="en-US" sz="1600" dirty="0">
                <a:latin typeface="HG丸ｺﾞｼｯｸM-PRO" panose="020F0600000000000000" pitchFamily="50" charset="-128"/>
                <a:ea typeface="HG丸ｺﾞｼｯｸM-PRO" panose="020F0600000000000000" pitchFamily="50" charset="-128"/>
              </a:rPr>
              <a:t>月には約</a:t>
            </a:r>
            <a:r>
              <a:rPr lang="en-US" altLang="ja-JP" sz="1600" dirty="0">
                <a:latin typeface="HG丸ｺﾞｼｯｸM-PRO" panose="020F0600000000000000" pitchFamily="50" charset="-128"/>
                <a:ea typeface="HG丸ｺﾞｼｯｸM-PRO" panose="020F0600000000000000" pitchFamily="50" charset="-128"/>
              </a:rPr>
              <a:t>5℃</a:t>
            </a:r>
            <a:r>
              <a:rPr lang="ja-JP" altLang="en-US" sz="1600" dirty="0">
                <a:latin typeface="HG丸ｺﾞｼｯｸM-PRO" panose="020F0600000000000000" pitchFamily="50" charset="-128"/>
                <a:ea typeface="HG丸ｺﾞｼｯｸM-PRO" panose="020F0600000000000000" pitchFamily="50" charset="-128"/>
              </a:rPr>
              <a:t>の鉛直一様分布を示し，</a:t>
            </a:r>
            <a:r>
              <a:rPr lang="en-US" altLang="ja-JP" sz="1600" dirty="0">
                <a:latin typeface="HG丸ｺﾞｼｯｸM-PRO" panose="020F0600000000000000" pitchFamily="50" charset="-128"/>
                <a:ea typeface="HG丸ｺﾞｼｯｸM-PRO" panose="020F0600000000000000" pitchFamily="50" charset="-128"/>
              </a:rPr>
              <a:t>8</a:t>
            </a:r>
            <a:r>
              <a:rPr lang="ja-JP" altLang="en-US" sz="1600" dirty="0">
                <a:latin typeface="HG丸ｺﾞｼｯｸM-PRO" panose="020F0600000000000000" pitchFamily="50" charset="-128"/>
                <a:ea typeface="HG丸ｺﾞｼｯｸM-PRO" panose="020F0600000000000000" pitchFamily="50" charset="-128"/>
              </a:rPr>
              <a:t>月には水温成層が発達し安定している様子がわかった．その後湖面からの放熱が多くなり，躍層の侵食降下現象が促進され，全層循環期に突入するものと判断された．</a:t>
            </a:r>
            <a:endParaRPr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a:t>
            </a:r>
          </a:p>
        </p:txBody>
      </p:sp>
    </p:spTree>
    <p:extLst>
      <p:ext uri="{BB962C8B-B14F-4D97-AF65-F5344CB8AC3E}">
        <p14:creationId xmlns:p14="http://schemas.microsoft.com/office/powerpoint/2010/main" val="1888906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4815A-9242-434A-92E8-C52070DA59C1}"/>
              </a:ext>
            </a:extLst>
          </p:cNvPr>
          <p:cNvSpPr>
            <a:spLocks noGrp="1"/>
          </p:cNvSpPr>
          <p:nvPr>
            <p:ph type="title"/>
          </p:nvPr>
        </p:nvSpPr>
        <p:spPr/>
        <p:txBody>
          <a:bodyPr/>
          <a:lstStyle/>
          <a:p>
            <a:r>
              <a:rPr lang="en-US" altLang="ja-JP" b="1" dirty="0">
                <a:latin typeface="AR P丸ゴシック体M" panose="020B0600010101010101" pitchFamily="50" charset="-128"/>
                <a:ea typeface="AR P丸ゴシック体M" panose="020B0600010101010101" pitchFamily="50" charset="-128"/>
              </a:rPr>
              <a:t>5.</a:t>
            </a:r>
            <a:r>
              <a:rPr lang="ja-JP" altLang="en-US" b="1" dirty="0">
                <a:latin typeface="AR P丸ゴシック体M" panose="020B0600010101010101" pitchFamily="50" charset="-128"/>
                <a:ea typeface="AR P丸ゴシック体M" panose="020B0600010101010101" pitchFamily="50" charset="-128"/>
              </a:rPr>
              <a:t> </a:t>
            </a:r>
            <a:r>
              <a:rPr lang="ja-JP" altLang="ja-JP" b="1" dirty="0">
                <a:latin typeface="AR P丸ゴシック体M" panose="020B0600010101010101" pitchFamily="50" charset="-128"/>
                <a:ea typeface="AR P丸ゴシック体M" panose="020B0600010101010101" pitchFamily="50" charset="-128"/>
              </a:rPr>
              <a:t>福島県水質年報による水質の検討</a:t>
            </a:r>
            <a:endParaRPr kumimoji="1" lang="ja-JP" altLang="en-US" dirty="0"/>
          </a:p>
        </p:txBody>
      </p:sp>
      <p:graphicFrame>
        <p:nvGraphicFramePr>
          <p:cNvPr id="4" name="グラフ 3">
            <a:extLst>
              <a:ext uri="{FF2B5EF4-FFF2-40B4-BE49-F238E27FC236}">
                <a16:creationId xmlns:a16="http://schemas.microsoft.com/office/drawing/2014/main" id="{BB029D6E-E9BD-4F18-88D5-CBC48CF022AC}"/>
              </a:ext>
            </a:extLst>
          </p:cNvPr>
          <p:cNvGraphicFramePr/>
          <p:nvPr>
            <p:extLst>
              <p:ext uri="{D42A27DB-BD31-4B8C-83A1-F6EECF244321}">
                <p14:modId xmlns:p14="http://schemas.microsoft.com/office/powerpoint/2010/main" val="3143528463"/>
              </p:ext>
            </p:extLst>
          </p:nvPr>
        </p:nvGraphicFramePr>
        <p:xfrm>
          <a:off x="201278" y="1690688"/>
          <a:ext cx="3771246" cy="35217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a:extLst>
              <a:ext uri="{FF2B5EF4-FFF2-40B4-BE49-F238E27FC236}">
                <a16:creationId xmlns:a16="http://schemas.microsoft.com/office/drawing/2014/main" id="{CB3AB1CF-21CF-4D96-88F9-5CABFA93894A}"/>
              </a:ext>
            </a:extLst>
          </p:cNvPr>
          <p:cNvGraphicFramePr/>
          <p:nvPr>
            <p:extLst>
              <p:ext uri="{D42A27DB-BD31-4B8C-83A1-F6EECF244321}">
                <p14:modId xmlns:p14="http://schemas.microsoft.com/office/powerpoint/2010/main" val="2354457427"/>
              </p:ext>
            </p:extLst>
          </p:nvPr>
        </p:nvGraphicFramePr>
        <p:xfrm>
          <a:off x="3687892" y="1661660"/>
          <a:ext cx="3537886" cy="3521736"/>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a16="http://schemas.microsoft.com/office/drawing/2014/main" id="{B8914193-29F9-44B4-9138-1B784E9FC0D1}"/>
              </a:ext>
            </a:extLst>
          </p:cNvPr>
          <p:cNvSpPr txBox="1"/>
          <p:nvPr/>
        </p:nvSpPr>
        <p:spPr>
          <a:xfrm>
            <a:off x="676319" y="5113101"/>
            <a:ext cx="2569726" cy="46536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dirty="0">
                <a:latin typeface="HG丸ｺﾞｼｯｸM-PRO" panose="020F0600000000000000" pitchFamily="50" charset="-128"/>
                <a:ea typeface="HG丸ｺﾞｼｯｸM-PRO" panose="020F0600000000000000" pitchFamily="50" charset="-128"/>
              </a:rPr>
              <a:t>図－</a:t>
            </a:r>
            <a:r>
              <a:rPr kumimoji="1" lang="en-US" altLang="ja-JP" sz="1200" dirty="0">
                <a:latin typeface="HG丸ｺﾞｼｯｸM-PRO" panose="020F0600000000000000" pitchFamily="50" charset="-128"/>
                <a:ea typeface="HG丸ｺﾞｼｯｸM-PRO" panose="020F0600000000000000" pitchFamily="50" charset="-128"/>
              </a:rPr>
              <a:t>10</a:t>
            </a: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COD</a:t>
            </a:r>
            <a:r>
              <a:rPr kumimoji="1" lang="ja-JP" altLang="en-US" sz="1200" dirty="0">
                <a:latin typeface="HG丸ｺﾞｼｯｸM-PRO" panose="020F0600000000000000" pitchFamily="50" charset="-128"/>
                <a:ea typeface="HG丸ｺﾞｼｯｸM-PRO" panose="020F0600000000000000" pitchFamily="50" charset="-128"/>
              </a:rPr>
              <a:t>鉛直分布</a:t>
            </a:r>
            <a:r>
              <a:rPr kumimoji="1" lang="en-US" altLang="ja-JP" sz="1200" dirty="0">
                <a:latin typeface="HG丸ｺﾞｼｯｸM-PRO" panose="020F0600000000000000" pitchFamily="50" charset="-128"/>
                <a:ea typeface="HG丸ｺﾞｼｯｸM-PRO" panose="020F0600000000000000" pitchFamily="50" charset="-128"/>
              </a:rPr>
              <a:t>(2016)</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7" name="テキスト ボックス 11">
            <a:extLst>
              <a:ext uri="{FF2B5EF4-FFF2-40B4-BE49-F238E27FC236}">
                <a16:creationId xmlns:a16="http://schemas.microsoft.com/office/drawing/2014/main" id="{BE849A49-AD10-4DED-9E07-422D941070C3}"/>
              </a:ext>
            </a:extLst>
          </p:cNvPr>
          <p:cNvSpPr txBox="1"/>
          <p:nvPr/>
        </p:nvSpPr>
        <p:spPr>
          <a:xfrm>
            <a:off x="3956227" y="5116908"/>
            <a:ext cx="2569726" cy="43252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a:latin typeface="HG丸ｺﾞｼｯｸM-PRO" panose="020F0600000000000000" pitchFamily="50" charset="-128"/>
                <a:ea typeface="HG丸ｺﾞｼｯｸM-PRO" panose="020F0600000000000000" pitchFamily="50" charset="-128"/>
              </a:rPr>
              <a:t>図－</a:t>
            </a:r>
            <a:r>
              <a:rPr kumimoji="1" lang="en-US" altLang="ja-JP" sz="1200">
                <a:latin typeface="HG丸ｺﾞｼｯｸM-PRO" panose="020F0600000000000000" pitchFamily="50" charset="-128"/>
                <a:ea typeface="HG丸ｺﾞｼｯｸM-PRO" panose="020F0600000000000000" pitchFamily="50" charset="-128"/>
              </a:rPr>
              <a:t>11</a:t>
            </a:r>
            <a:r>
              <a:rPr kumimoji="1" lang="en-US" altLang="ja-JP" sz="1200" baseline="0">
                <a:latin typeface="HG丸ｺﾞｼｯｸM-PRO" panose="020F0600000000000000" pitchFamily="50" charset="-128"/>
                <a:ea typeface="HG丸ｺﾞｼｯｸM-PRO" panose="020F0600000000000000" pitchFamily="50" charset="-128"/>
              </a:rPr>
              <a:t> </a:t>
            </a:r>
            <a:r>
              <a:rPr kumimoji="1" lang="ja-JP" altLang="en-US" sz="1200">
                <a:latin typeface="HG丸ｺﾞｼｯｸM-PRO" panose="020F0600000000000000" pitchFamily="50" charset="-128"/>
                <a:ea typeface="HG丸ｺﾞｼｯｸM-PRO" panose="020F0600000000000000" pitchFamily="50" charset="-128"/>
              </a:rPr>
              <a:t> </a:t>
            </a:r>
            <a:r>
              <a:rPr kumimoji="1" lang="en-US" altLang="ja-JP" sz="1200">
                <a:latin typeface="HG丸ｺﾞｼｯｸM-PRO" panose="020F0600000000000000" pitchFamily="50" charset="-128"/>
                <a:ea typeface="HG丸ｺﾞｼｯｸM-PRO" panose="020F0600000000000000" pitchFamily="50" charset="-128"/>
              </a:rPr>
              <a:t>COD</a:t>
            </a:r>
            <a:r>
              <a:rPr kumimoji="1" lang="ja-JP" altLang="en-US" sz="1200">
                <a:latin typeface="HG丸ｺﾞｼｯｸM-PRO" panose="020F0600000000000000" pitchFamily="50" charset="-128"/>
                <a:ea typeface="HG丸ｺﾞｼｯｸM-PRO" panose="020F0600000000000000" pitchFamily="50" charset="-128"/>
              </a:rPr>
              <a:t>鉛直分布</a:t>
            </a:r>
            <a:r>
              <a:rPr kumimoji="1" lang="en-US" altLang="ja-JP" sz="1200">
                <a:latin typeface="HG丸ｺﾞｼｯｸM-PRO" panose="020F0600000000000000" pitchFamily="50" charset="-128"/>
                <a:ea typeface="HG丸ｺﾞｼｯｸM-PRO" panose="020F0600000000000000" pitchFamily="50" charset="-128"/>
              </a:rPr>
              <a:t>(2017)</a:t>
            </a:r>
            <a:endParaRPr kumimoji="1" lang="ja-JP" altLang="en-US" sz="1200">
              <a:latin typeface="HG丸ｺﾞｼｯｸM-PRO" panose="020F0600000000000000" pitchFamily="50" charset="-128"/>
              <a:ea typeface="HG丸ｺﾞｼｯｸM-PRO" panose="020F0600000000000000" pitchFamily="50" charset="-128"/>
            </a:endParaRPr>
          </a:p>
        </p:txBody>
      </p:sp>
      <p:sp>
        <p:nvSpPr>
          <p:cNvPr id="10" name="テキスト ボックス 9">
            <a:extLst>
              <a:ext uri="{FF2B5EF4-FFF2-40B4-BE49-F238E27FC236}">
                <a16:creationId xmlns:a16="http://schemas.microsoft.com/office/drawing/2014/main" id="{36665881-417D-4ABE-8B41-A981A40FA66E}"/>
              </a:ext>
            </a:extLst>
          </p:cNvPr>
          <p:cNvSpPr txBox="1"/>
          <p:nvPr/>
        </p:nvSpPr>
        <p:spPr>
          <a:xfrm>
            <a:off x="7241922" y="2247732"/>
            <a:ext cx="4748800" cy="2308324"/>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　図ー</a:t>
            </a:r>
            <a:r>
              <a:rPr kumimoji="1" lang="en-US" altLang="ja-JP" sz="1600" dirty="0">
                <a:latin typeface="HG丸ｺﾞｼｯｸM-PRO" panose="020F0600000000000000" pitchFamily="50" charset="-128"/>
                <a:ea typeface="HG丸ｺﾞｼｯｸM-PRO" panose="020F0600000000000000" pitchFamily="50" charset="-128"/>
              </a:rPr>
              <a:t>10</a:t>
            </a:r>
            <a:r>
              <a:rPr kumimoji="1" lang="ja-JP" altLang="en-US" sz="1600" dirty="0">
                <a:latin typeface="HG丸ｺﾞｼｯｸM-PRO" panose="020F0600000000000000" pitchFamily="50" charset="-128"/>
                <a:ea typeface="HG丸ｺﾞｼｯｸM-PRO" panose="020F0600000000000000" pitchFamily="50" charset="-128"/>
              </a:rPr>
              <a:t>，</a:t>
            </a:r>
            <a:r>
              <a:rPr kumimoji="1" lang="en-US" altLang="ja-JP" sz="1600" dirty="0">
                <a:latin typeface="HG丸ｺﾞｼｯｸM-PRO" panose="020F0600000000000000" pitchFamily="50" charset="-128"/>
                <a:ea typeface="HG丸ｺﾞｼｯｸM-PRO" panose="020F0600000000000000" pitchFamily="50" charset="-128"/>
              </a:rPr>
              <a:t>11</a:t>
            </a:r>
            <a:r>
              <a:rPr kumimoji="1" lang="ja-JP" altLang="en-US" sz="1600" dirty="0">
                <a:latin typeface="HG丸ｺﾞｼｯｸM-PRO" panose="020F0600000000000000" pitchFamily="50" charset="-128"/>
                <a:ea typeface="HG丸ｺﾞｼｯｸM-PRO" panose="020F0600000000000000" pitchFamily="50" charset="-128"/>
              </a:rPr>
              <a:t>は</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福島県水質年報</a:t>
            </a: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2016</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a:t>
            </a: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2017</a:t>
            </a: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年度</a:t>
            </a:r>
            <a:r>
              <a:rPr kumimoji="1" lang="ja-JP" altLang="en-US" sz="1600" dirty="0">
                <a:latin typeface="HG丸ｺﾞｼｯｸM-PRO" panose="020F0600000000000000" pitchFamily="50" charset="-128"/>
                <a:ea typeface="HG丸ｺﾞｼｯｸM-PRO" panose="020F0600000000000000" pitchFamily="50" charset="-128"/>
              </a:rPr>
              <a:t>における</a:t>
            </a:r>
            <a:r>
              <a:rPr kumimoji="1" lang="en-US" altLang="ja-JP" sz="1600" dirty="0">
                <a:latin typeface="HG丸ｺﾞｼｯｸM-PRO" panose="020F0600000000000000" pitchFamily="50" charset="-128"/>
                <a:ea typeface="HG丸ｺﾞｼｯｸM-PRO" panose="020F0600000000000000" pitchFamily="50" charset="-128"/>
              </a:rPr>
              <a:t>4</a:t>
            </a:r>
            <a:r>
              <a:rPr kumimoji="1" lang="ja-JP" altLang="en-US" sz="1600" dirty="0">
                <a:latin typeface="HG丸ｺﾞｼｯｸM-PRO" panose="020F0600000000000000" pitchFamily="50" charset="-128"/>
                <a:ea typeface="HG丸ｺﾞｼｯｸM-PRO" panose="020F0600000000000000" pitchFamily="50" charset="-128"/>
              </a:rPr>
              <a:t>月～</a:t>
            </a:r>
            <a:r>
              <a:rPr kumimoji="1" lang="en-US" altLang="ja-JP" sz="1600" dirty="0">
                <a:latin typeface="HG丸ｺﾞｼｯｸM-PRO" panose="020F0600000000000000" pitchFamily="50" charset="-128"/>
                <a:ea typeface="HG丸ｺﾞｼｯｸM-PRO" panose="020F0600000000000000" pitchFamily="50" charset="-128"/>
              </a:rPr>
              <a:t>11</a:t>
            </a:r>
            <a:r>
              <a:rPr kumimoji="1" lang="ja-JP" altLang="en-US" sz="1600" dirty="0">
                <a:latin typeface="HG丸ｺﾞｼｯｸM-PRO" panose="020F0600000000000000" pitchFamily="50" charset="-128"/>
                <a:ea typeface="HG丸ｺﾞｼｯｸM-PRO" panose="020F0600000000000000" pitchFamily="50" charset="-128"/>
              </a:rPr>
              <a:t>月の深度</a:t>
            </a:r>
            <a:r>
              <a:rPr kumimoji="1" lang="en-US" altLang="ja-JP" sz="1600" dirty="0">
                <a:latin typeface="HG丸ｺﾞｼｯｸM-PRO" panose="020F0600000000000000" pitchFamily="50" charset="-128"/>
                <a:ea typeface="HG丸ｺﾞｼｯｸM-PRO" panose="020F0600000000000000" pitchFamily="50" charset="-128"/>
              </a:rPr>
              <a:t>50m</a:t>
            </a:r>
            <a:r>
              <a:rPr kumimoji="1" lang="ja-JP" altLang="en-US" sz="1600" dirty="0">
                <a:latin typeface="HG丸ｺﾞｼｯｸM-PRO" panose="020F0600000000000000" pitchFamily="50" charset="-128"/>
                <a:ea typeface="HG丸ｺﾞｼｯｸM-PRO" panose="020F0600000000000000" pitchFamily="50" charset="-128"/>
              </a:rPr>
              <a:t>までの月</a:t>
            </a:r>
            <a:r>
              <a:rPr kumimoji="1"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回の</a:t>
            </a:r>
            <a:r>
              <a:rPr lang="en-US" altLang="ja-JP" sz="1600" dirty="0">
                <a:latin typeface="HG丸ｺﾞｼｯｸM-PRO" panose="020F0600000000000000" pitchFamily="50" charset="-128"/>
                <a:ea typeface="HG丸ｺﾞｼｯｸM-PRO" panose="020F0600000000000000" pitchFamily="50" charset="-128"/>
              </a:rPr>
              <a:t>COD</a:t>
            </a:r>
            <a:r>
              <a:rPr lang="ja-JP" altLang="en-US" sz="1600" dirty="0">
                <a:latin typeface="HG丸ｺﾞｼｯｸM-PRO" panose="020F0600000000000000" pitchFamily="50" charset="-128"/>
                <a:ea typeface="HG丸ｺﾞｼｯｸM-PRO" panose="020F0600000000000000" pitchFamily="50" charset="-128"/>
              </a:rPr>
              <a:t>濃度鉛直分布である．</a:t>
            </a:r>
            <a:endParaRPr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同年度とも，年度初めは極めて濃度が低く清澄で</a:t>
            </a:r>
            <a:r>
              <a:rPr lang="ja-JP" altLang="en-US" sz="1600" dirty="0">
                <a:latin typeface="HG丸ｺﾞｼｯｸM-PRO" panose="020F0600000000000000" pitchFamily="50" charset="-128"/>
                <a:ea typeface="HG丸ｺﾞｼｯｸM-PRO" panose="020F0600000000000000" pitchFamily="50" charset="-128"/>
              </a:rPr>
              <a:t>．この時期は水温が低く</a:t>
            </a:r>
            <a:r>
              <a:rPr lang="ja-JP" altLang="en-US" sz="1600" dirty="0">
                <a:solidFill>
                  <a:srgbClr val="FF0000"/>
                </a:solidFill>
                <a:latin typeface="HG丸ｺﾞｼｯｸM-PRO" panose="020F0600000000000000" pitchFamily="50" charset="-128"/>
                <a:ea typeface="HG丸ｺﾞｼｯｸM-PRO" panose="020F0600000000000000" pitchFamily="50" charset="-128"/>
              </a:rPr>
              <a:t>長期間鉛直一様な密度分布</a:t>
            </a:r>
            <a:r>
              <a:rPr lang="ja-JP" altLang="en-US" sz="1600" dirty="0">
                <a:latin typeface="HG丸ｺﾞｼｯｸM-PRO" panose="020F0600000000000000" pitchFamily="50" charset="-128"/>
                <a:ea typeface="HG丸ｺﾞｼｯｸM-PRO" panose="020F0600000000000000" pitchFamily="50" charset="-128"/>
              </a:rPr>
              <a:t>を示しており全層循環期の終わりで長瀬川で生成された</a:t>
            </a:r>
            <a:r>
              <a:rPr lang="ja-JP" altLang="en-US" sz="1600" dirty="0">
                <a:solidFill>
                  <a:srgbClr val="FF0000"/>
                </a:solidFill>
                <a:latin typeface="HG丸ｺﾞｼｯｸM-PRO" panose="020F0600000000000000" pitchFamily="50" charset="-128"/>
                <a:ea typeface="HG丸ｺﾞｼｯｸM-PRO" panose="020F0600000000000000" pitchFamily="50" charset="-128"/>
              </a:rPr>
              <a:t>凝集塊</a:t>
            </a:r>
            <a:r>
              <a:rPr lang="ja-JP" altLang="en-US" sz="1600" dirty="0">
                <a:latin typeface="HG丸ｺﾞｼｯｸM-PRO" panose="020F0600000000000000" pitchFamily="50" charset="-128"/>
                <a:ea typeface="HG丸ｺﾞｼｯｸM-PRO" panose="020F0600000000000000" pitchFamily="50" charset="-128"/>
              </a:rPr>
              <a:t>によりリンも含め</a:t>
            </a:r>
            <a:r>
              <a:rPr lang="en-US" altLang="ja-JP" sz="1600" dirty="0">
                <a:latin typeface="HG丸ｺﾞｼｯｸM-PRO" panose="020F0600000000000000" pitchFamily="50" charset="-128"/>
                <a:ea typeface="HG丸ｺﾞｼｯｸM-PRO" panose="020F0600000000000000" pitchFamily="50" charset="-128"/>
              </a:rPr>
              <a:t>COD</a:t>
            </a:r>
            <a:r>
              <a:rPr lang="ja-JP" altLang="en-US" sz="1600" dirty="0">
                <a:latin typeface="HG丸ｺﾞｼｯｸM-PRO" panose="020F0600000000000000" pitchFamily="50" charset="-128"/>
                <a:ea typeface="HG丸ｺﾞｼｯｸM-PRO" panose="020F0600000000000000" pitchFamily="50" charset="-128"/>
              </a:rPr>
              <a:t>も化学的，物理的な</a:t>
            </a:r>
            <a:r>
              <a:rPr lang="ja-JP" altLang="en-US" sz="1600" dirty="0">
                <a:solidFill>
                  <a:srgbClr val="FF0000"/>
                </a:solidFill>
                <a:latin typeface="HG丸ｺﾞｼｯｸM-PRO" panose="020F0600000000000000" pitchFamily="50" charset="-128"/>
                <a:ea typeface="HG丸ｺﾞｼｯｸM-PRO" panose="020F0600000000000000" pitchFamily="50" charset="-128"/>
              </a:rPr>
              <a:t>浄化作用</a:t>
            </a:r>
            <a:r>
              <a:rPr lang="ja-JP" altLang="en-US" sz="1600" dirty="0">
                <a:latin typeface="HG丸ｺﾞｼｯｸM-PRO" panose="020F0600000000000000" pitchFamily="50" charset="-128"/>
                <a:ea typeface="HG丸ｺﾞｼｯｸM-PRO" panose="020F0600000000000000" pitchFamily="50" charset="-128"/>
              </a:rPr>
              <a:t>を受けた結果と考えられた．</a:t>
            </a:r>
            <a:endParaRPr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a:t>
            </a:r>
          </a:p>
        </p:txBody>
      </p:sp>
      <p:graphicFrame>
        <p:nvGraphicFramePr>
          <p:cNvPr id="11" name="グラフ 10">
            <a:extLst>
              <a:ext uri="{FF2B5EF4-FFF2-40B4-BE49-F238E27FC236}">
                <a16:creationId xmlns:a16="http://schemas.microsoft.com/office/drawing/2014/main" id="{184412AC-79F1-4108-8527-57BD77F8BCD6}"/>
              </a:ext>
            </a:extLst>
          </p:cNvPr>
          <p:cNvGraphicFramePr/>
          <p:nvPr>
            <p:extLst>
              <p:ext uri="{D42A27DB-BD31-4B8C-83A1-F6EECF244321}">
                <p14:modId xmlns:p14="http://schemas.microsoft.com/office/powerpoint/2010/main" val="3811514124"/>
              </p:ext>
            </p:extLst>
          </p:nvPr>
        </p:nvGraphicFramePr>
        <p:xfrm>
          <a:off x="60429" y="1690688"/>
          <a:ext cx="3771246" cy="3521736"/>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a:extLst>
              <a:ext uri="{FF2B5EF4-FFF2-40B4-BE49-F238E27FC236}">
                <a16:creationId xmlns:a16="http://schemas.microsoft.com/office/drawing/2014/main" id="{88C942B1-C4F8-4F7C-A7D8-81BC9FB3C931}"/>
              </a:ext>
            </a:extLst>
          </p:cNvPr>
          <p:cNvSpPr txBox="1"/>
          <p:nvPr/>
        </p:nvSpPr>
        <p:spPr>
          <a:xfrm>
            <a:off x="535470" y="5113101"/>
            <a:ext cx="2569726" cy="46536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dirty="0">
                <a:latin typeface="HG丸ｺﾞｼｯｸM-PRO" panose="020F0600000000000000" pitchFamily="50" charset="-128"/>
                <a:ea typeface="HG丸ｺﾞｼｯｸM-PRO" panose="020F0600000000000000" pitchFamily="50" charset="-128"/>
              </a:rPr>
              <a:t>図－</a:t>
            </a:r>
            <a:r>
              <a:rPr kumimoji="1" lang="en-US" altLang="ja-JP" sz="1200" dirty="0">
                <a:latin typeface="HG丸ｺﾞｼｯｸM-PRO" panose="020F0600000000000000" pitchFamily="50" charset="-128"/>
                <a:ea typeface="HG丸ｺﾞｼｯｸM-PRO" panose="020F0600000000000000" pitchFamily="50" charset="-128"/>
              </a:rPr>
              <a:t>10</a:t>
            </a: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COD</a:t>
            </a:r>
            <a:r>
              <a:rPr kumimoji="1" lang="ja-JP" altLang="en-US" sz="1200" dirty="0">
                <a:latin typeface="HG丸ｺﾞｼｯｸM-PRO" panose="020F0600000000000000" pitchFamily="50" charset="-128"/>
                <a:ea typeface="HG丸ｺﾞｼｯｸM-PRO" panose="020F0600000000000000" pitchFamily="50" charset="-128"/>
              </a:rPr>
              <a:t>鉛直分布</a:t>
            </a:r>
            <a:r>
              <a:rPr kumimoji="1" lang="en-US" altLang="ja-JP" sz="1200" dirty="0">
                <a:latin typeface="HG丸ｺﾞｼｯｸM-PRO" panose="020F0600000000000000" pitchFamily="50" charset="-128"/>
                <a:ea typeface="HG丸ｺﾞｼｯｸM-PRO" panose="020F0600000000000000" pitchFamily="50" charset="-128"/>
              </a:rPr>
              <a:t>(2016)</a:t>
            </a:r>
            <a:endParaRPr kumimoji="1" lang="ja-JP" altLang="en-US" sz="12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392032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CC5600-6751-43CA-9D8E-52AD7A750509}"/>
              </a:ext>
            </a:extLst>
          </p:cNvPr>
          <p:cNvSpPr>
            <a:spLocks noGrp="1"/>
          </p:cNvSpPr>
          <p:nvPr>
            <p:ph type="title"/>
          </p:nvPr>
        </p:nvSpPr>
        <p:spPr/>
        <p:txBody>
          <a:bodyPr/>
          <a:lstStyle/>
          <a:p>
            <a:r>
              <a:rPr kumimoji="1" lang="ja-JP" altLang="en-US" b="1" dirty="0">
                <a:latin typeface="AR P丸ゴシック体M" panose="020B0600010101010101" pitchFamily="50" charset="-128"/>
                <a:ea typeface="AR P丸ゴシック体M" panose="020B0600010101010101" pitchFamily="50" charset="-128"/>
              </a:rPr>
              <a:t>まとめ</a:t>
            </a:r>
          </a:p>
        </p:txBody>
      </p:sp>
      <p:sp>
        <p:nvSpPr>
          <p:cNvPr id="3" name="コンテンツ プレースホルダー 2">
            <a:extLst>
              <a:ext uri="{FF2B5EF4-FFF2-40B4-BE49-F238E27FC236}">
                <a16:creationId xmlns:a16="http://schemas.microsoft.com/office/drawing/2014/main" id="{0E0F3D71-53E1-48CF-ACBB-A7070F4984A5}"/>
              </a:ext>
            </a:extLst>
          </p:cNvPr>
          <p:cNvSpPr>
            <a:spLocks noGrp="1"/>
          </p:cNvSpPr>
          <p:nvPr>
            <p:ph idx="1"/>
          </p:nvPr>
        </p:nvSpPr>
        <p:spPr>
          <a:xfrm>
            <a:off x="980089" y="1431487"/>
            <a:ext cx="10515600" cy="4433286"/>
          </a:xfrm>
        </p:spPr>
        <p:txBody>
          <a:bodyPr>
            <a:normAutofit/>
          </a:bodyPr>
          <a:lstStyle/>
          <a:p>
            <a:pPr marL="0" indent="0">
              <a:buNone/>
            </a:pPr>
            <a:r>
              <a:rPr lang="ja-JP" altLang="ja-JP" sz="2500" dirty="0"/>
              <a:t>１）</a:t>
            </a:r>
            <a:r>
              <a:rPr lang="en-US" altLang="ja-JP" sz="2500" dirty="0">
                <a:latin typeface="AR P丸ゴシック体M" panose="020B0600010101010101" pitchFamily="50" charset="-128"/>
                <a:ea typeface="AR P丸ゴシック体M" panose="020B0600010101010101" pitchFamily="50" charset="-128"/>
              </a:rPr>
              <a:t>25</a:t>
            </a:r>
            <a:r>
              <a:rPr lang="ja-JP" altLang="ja-JP" sz="2500" dirty="0">
                <a:latin typeface="AR P丸ゴシック体M" panose="020B0600010101010101" pitchFamily="50" charset="-128"/>
                <a:ea typeface="AR P丸ゴシック体M" panose="020B0600010101010101" pitchFamily="50" charset="-128"/>
              </a:rPr>
              <a:t>℃以上の</a:t>
            </a:r>
            <a:r>
              <a:rPr lang="ja-JP" altLang="en-US" sz="2500" dirty="0">
                <a:solidFill>
                  <a:srgbClr val="FF0000"/>
                </a:solidFill>
                <a:latin typeface="AR P丸ゴシック体M" panose="020B0600010101010101" pitchFamily="50" charset="-128"/>
                <a:ea typeface="AR P丸ゴシック体M" panose="020B0600010101010101" pitchFamily="50" charset="-128"/>
              </a:rPr>
              <a:t>温</a:t>
            </a:r>
            <a:r>
              <a:rPr lang="ja-JP" altLang="ja-JP" sz="2500" dirty="0">
                <a:solidFill>
                  <a:srgbClr val="FF0000"/>
                </a:solidFill>
                <a:latin typeface="AR P丸ゴシック体M" panose="020B0600010101010101" pitchFamily="50" charset="-128"/>
                <a:ea typeface="AR P丸ゴシック体M" panose="020B0600010101010101" pitchFamily="50" charset="-128"/>
              </a:rPr>
              <a:t>水塊</a:t>
            </a:r>
            <a:r>
              <a:rPr lang="ja-JP" altLang="ja-JP" sz="2500" dirty="0">
                <a:latin typeface="AR P丸ゴシック体M" panose="020B0600010101010101" pitchFamily="50" charset="-128"/>
                <a:ea typeface="AR P丸ゴシック体M" panose="020B0600010101010101" pitchFamily="50" charset="-128"/>
              </a:rPr>
              <a:t>は表層水</a:t>
            </a:r>
            <a:r>
              <a:rPr lang="en-US" altLang="ja-JP" sz="2500" dirty="0">
                <a:latin typeface="AR P丸ゴシック体M" panose="020B0600010101010101" pitchFamily="50" charset="-128"/>
                <a:ea typeface="AR P丸ゴシック体M" panose="020B0600010101010101" pitchFamily="50" charset="-128"/>
              </a:rPr>
              <a:t>0.5</a:t>
            </a:r>
            <a:r>
              <a:rPr lang="ja-JP" altLang="ja-JP" sz="2500" dirty="0">
                <a:latin typeface="AR P丸ゴシック体M" panose="020B0600010101010101" pitchFamily="50" charset="-128"/>
                <a:ea typeface="AR P丸ゴシック体M" panose="020B0600010101010101" pitchFamily="50" charset="-128"/>
              </a:rPr>
              <a:t>ｍ，</a:t>
            </a:r>
            <a:r>
              <a:rPr lang="en-US" altLang="ja-JP" sz="2500" dirty="0">
                <a:latin typeface="AR P丸ゴシック体M" panose="020B0600010101010101" pitchFamily="50" charset="-128"/>
                <a:ea typeface="AR P丸ゴシック体M" panose="020B0600010101010101" pitchFamily="50" charset="-128"/>
              </a:rPr>
              <a:t>5</a:t>
            </a:r>
            <a:r>
              <a:rPr lang="ja-JP" altLang="ja-JP" sz="2500" dirty="0">
                <a:latin typeface="AR P丸ゴシック体M" panose="020B0600010101010101" pitchFamily="50" charset="-128"/>
                <a:ea typeface="AR P丸ゴシック体M" panose="020B0600010101010101" pitchFamily="50" charset="-128"/>
              </a:rPr>
              <a:t>ｍの両観測点の値からは</a:t>
            </a:r>
            <a:r>
              <a:rPr lang="en-US" altLang="ja-JP" sz="2500" dirty="0">
                <a:latin typeface="AR P丸ゴシック体M" panose="020B0600010101010101" pitchFamily="50" charset="-128"/>
                <a:ea typeface="AR P丸ゴシック体M" panose="020B0600010101010101" pitchFamily="50" charset="-128"/>
              </a:rPr>
              <a:t>8</a:t>
            </a:r>
            <a:r>
              <a:rPr lang="ja-JP" altLang="ja-JP" sz="2500" dirty="0">
                <a:latin typeface="AR P丸ゴシック体M" panose="020B0600010101010101" pitchFamily="50" charset="-128"/>
                <a:ea typeface="AR P丸ゴシック体M" panose="020B0600010101010101" pitchFamily="50" charset="-128"/>
              </a:rPr>
              <a:t>月</a:t>
            </a:r>
            <a:r>
              <a:rPr lang="en-US" altLang="ja-JP" sz="2500" dirty="0">
                <a:latin typeface="AR P丸ゴシック体M" panose="020B0600010101010101" pitchFamily="50" charset="-128"/>
                <a:ea typeface="AR P丸ゴシック体M" panose="020B0600010101010101" pitchFamily="50" charset="-128"/>
              </a:rPr>
              <a:t>4</a:t>
            </a:r>
            <a:r>
              <a:rPr lang="ja-JP" altLang="ja-JP" sz="2500" dirty="0">
                <a:latin typeface="AR P丸ゴシック体M" panose="020B0600010101010101" pitchFamily="50" charset="-128"/>
                <a:ea typeface="AR P丸ゴシック体M" panose="020B0600010101010101" pitchFamily="50" charset="-128"/>
              </a:rPr>
              <a:t>日か</a:t>
            </a:r>
            <a:endParaRPr lang="en-US" altLang="ja-JP" sz="2500" dirty="0">
              <a:latin typeface="AR P丸ゴシック体M" panose="020B0600010101010101" pitchFamily="50" charset="-128"/>
              <a:ea typeface="AR P丸ゴシック体M" panose="020B0600010101010101" pitchFamily="50" charset="-128"/>
            </a:endParaRPr>
          </a:p>
          <a:p>
            <a:pPr marL="0" indent="0">
              <a:buNone/>
            </a:pPr>
            <a:r>
              <a:rPr lang="ja-JP" altLang="en-US" sz="2500" dirty="0">
                <a:latin typeface="AR P丸ゴシック体M" panose="020B0600010101010101" pitchFamily="50" charset="-128"/>
                <a:ea typeface="AR P丸ゴシック体M" panose="020B0600010101010101" pitchFamily="50" charset="-128"/>
              </a:rPr>
              <a:t>　</a:t>
            </a:r>
            <a:r>
              <a:rPr lang="ja-JP" altLang="ja-JP" sz="2500" dirty="0">
                <a:latin typeface="AR P丸ゴシック体M" panose="020B0600010101010101" pitchFamily="50" charset="-128"/>
                <a:ea typeface="AR P丸ゴシック体M" panose="020B0600010101010101" pitchFamily="50" charset="-128"/>
              </a:rPr>
              <a:t>ら</a:t>
            </a:r>
            <a:r>
              <a:rPr lang="en-US" altLang="ja-JP" sz="2500" dirty="0">
                <a:latin typeface="AR P丸ゴシック体M" panose="020B0600010101010101" pitchFamily="50" charset="-128"/>
                <a:ea typeface="AR P丸ゴシック体M" panose="020B0600010101010101" pitchFamily="50" charset="-128"/>
              </a:rPr>
              <a:t>8</a:t>
            </a:r>
            <a:r>
              <a:rPr lang="ja-JP" altLang="ja-JP" sz="2500" dirty="0">
                <a:latin typeface="AR P丸ゴシック体M" panose="020B0600010101010101" pitchFamily="50" charset="-128"/>
                <a:ea typeface="AR P丸ゴシック体M" panose="020B0600010101010101" pitchFamily="50" charset="-128"/>
              </a:rPr>
              <a:t>月</a:t>
            </a:r>
            <a:r>
              <a:rPr lang="en-US" altLang="ja-JP" sz="2500" dirty="0">
                <a:latin typeface="AR P丸ゴシック体M" panose="020B0600010101010101" pitchFamily="50" charset="-128"/>
                <a:ea typeface="AR P丸ゴシック体M" panose="020B0600010101010101" pitchFamily="50" charset="-128"/>
              </a:rPr>
              <a:t>19</a:t>
            </a:r>
            <a:r>
              <a:rPr lang="ja-JP" altLang="ja-JP" sz="2500" dirty="0">
                <a:latin typeface="AR P丸ゴシック体M" panose="020B0600010101010101" pitchFamily="50" charset="-128"/>
                <a:ea typeface="AR P丸ゴシック体M" panose="020B0600010101010101" pitchFamily="50" charset="-128"/>
              </a:rPr>
              <a:t>日で</a:t>
            </a:r>
            <a:r>
              <a:rPr lang="ja-JP" altLang="en-US" sz="2500" dirty="0">
                <a:latin typeface="AR P丸ゴシック体M" panose="020B0600010101010101" pitchFamily="50" charset="-128"/>
                <a:ea typeface="AR P丸ゴシック体M" panose="020B0600010101010101" pitchFamily="50" charset="-128"/>
              </a:rPr>
              <a:t>あ</a:t>
            </a:r>
            <a:r>
              <a:rPr lang="ja-JP" altLang="ja-JP" sz="2500" dirty="0">
                <a:latin typeface="AR P丸ゴシック体M" panose="020B0600010101010101" pitchFamily="50" charset="-128"/>
                <a:ea typeface="AR P丸ゴシック体M" panose="020B0600010101010101" pitchFamily="50" charset="-128"/>
              </a:rPr>
              <a:t>った．</a:t>
            </a:r>
          </a:p>
          <a:p>
            <a:pPr marL="0" indent="0">
              <a:buNone/>
            </a:pPr>
            <a:r>
              <a:rPr lang="ja-JP" altLang="ja-JP" sz="2500" dirty="0">
                <a:latin typeface="AR P丸ゴシック体M" panose="020B0600010101010101" pitchFamily="50" charset="-128"/>
                <a:ea typeface="AR P丸ゴシック体M" panose="020B0600010101010101" pitchFamily="50" charset="-128"/>
              </a:rPr>
              <a:t>２</a:t>
            </a:r>
            <a:r>
              <a:rPr lang="ja-JP" altLang="en-US" sz="2500" dirty="0">
                <a:latin typeface="AR P丸ゴシック体M" panose="020B0600010101010101" pitchFamily="50" charset="-128"/>
                <a:ea typeface="AR P丸ゴシック体M" panose="020B0600010101010101" pitchFamily="50" charset="-128"/>
              </a:rPr>
              <a:t>） </a:t>
            </a:r>
            <a:r>
              <a:rPr lang="ja-JP" altLang="ja-JP" sz="2500" dirty="0">
                <a:solidFill>
                  <a:srgbClr val="00B050"/>
                </a:solidFill>
                <a:latin typeface="AR P丸ゴシック体M" panose="020B0600010101010101" pitchFamily="50" charset="-128"/>
                <a:ea typeface="AR P丸ゴシック体M" panose="020B0600010101010101" pitchFamily="50" charset="-128"/>
              </a:rPr>
              <a:t>全層</a:t>
            </a:r>
            <a:r>
              <a:rPr lang="en-US" altLang="ja-JP" sz="2500" dirty="0">
                <a:solidFill>
                  <a:srgbClr val="00B050"/>
                </a:solidFill>
                <a:latin typeface="AR P丸ゴシック体M" panose="020B0600010101010101" pitchFamily="50" charset="-128"/>
                <a:ea typeface="AR P丸ゴシック体M" panose="020B0600010101010101" pitchFamily="50" charset="-128"/>
              </a:rPr>
              <a:t>4</a:t>
            </a:r>
            <a:r>
              <a:rPr lang="ja-JP" altLang="ja-JP" sz="2500" dirty="0">
                <a:solidFill>
                  <a:srgbClr val="00B050"/>
                </a:solidFill>
                <a:latin typeface="AR P丸ゴシック体M" panose="020B0600010101010101" pitchFamily="50" charset="-128"/>
                <a:ea typeface="AR P丸ゴシック体M" panose="020B0600010101010101" pitchFamily="50" charset="-128"/>
              </a:rPr>
              <a:t>℃以下のほぼ鉛直一様な水温</a:t>
            </a:r>
            <a:r>
              <a:rPr lang="ja-JP" altLang="en-US" sz="2500" dirty="0">
                <a:solidFill>
                  <a:srgbClr val="00B050"/>
                </a:solidFill>
                <a:latin typeface="AR P丸ゴシック体M" panose="020B0600010101010101" pitchFamily="50" charset="-128"/>
                <a:ea typeface="AR P丸ゴシック体M" panose="020B0600010101010101" pitchFamily="50" charset="-128"/>
              </a:rPr>
              <a:t>構造</a:t>
            </a:r>
            <a:r>
              <a:rPr lang="ja-JP" altLang="ja-JP" sz="2500" dirty="0">
                <a:latin typeface="AR P丸ゴシック体M" panose="020B0600010101010101" pitchFamily="50" charset="-128"/>
                <a:ea typeface="AR P丸ゴシック体M" panose="020B0600010101010101" pitchFamily="50" charset="-128"/>
              </a:rPr>
              <a:t>は</a:t>
            </a:r>
            <a:r>
              <a:rPr lang="en-US" altLang="ja-JP" sz="2500" dirty="0">
                <a:latin typeface="AR P丸ゴシック体M" panose="020B0600010101010101" pitchFamily="50" charset="-128"/>
                <a:ea typeface="AR P丸ゴシック体M" panose="020B0600010101010101" pitchFamily="50" charset="-128"/>
              </a:rPr>
              <a:t>2002</a:t>
            </a:r>
            <a:r>
              <a:rPr lang="ja-JP" altLang="ja-JP" sz="2500" dirty="0">
                <a:latin typeface="AR P丸ゴシック体M" panose="020B0600010101010101" pitchFamily="50" charset="-128"/>
                <a:ea typeface="AR P丸ゴシック体M" panose="020B0600010101010101" pitchFamily="50" charset="-128"/>
              </a:rPr>
              <a:t>年</a:t>
            </a:r>
            <a:r>
              <a:rPr lang="ja-JP" altLang="en-US" sz="2500" dirty="0">
                <a:latin typeface="AR P丸ゴシック体M" panose="020B0600010101010101" pitchFamily="50" charset="-128"/>
                <a:ea typeface="AR P丸ゴシック体M" panose="020B0600010101010101" pitchFamily="50" charset="-128"/>
              </a:rPr>
              <a:t> </a:t>
            </a:r>
            <a:r>
              <a:rPr lang="en-US" altLang="ja-JP" sz="2500" dirty="0">
                <a:latin typeface="AR P丸ゴシック体M" panose="020B0600010101010101" pitchFamily="50" charset="-128"/>
                <a:ea typeface="AR P丸ゴシック体M" panose="020B0600010101010101" pitchFamily="50" charset="-128"/>
              </a:rPr>
              <a:t>1</a:t>
            </a:r>
            <a:r>
              <a:rPr lang="ja-JP" altLang="ja-JP" sz="2500" dirty="0">
                <a:latin typeface="AR P丸ゴシック体M" panose="020B0600010101010101" pitchFamily="50" charset="-128"/>
                <a:ea typeface="AR P丸ゴシック体M" panose="020B0600010101010101" pitchFamily="50" charset="-128"/>
              </a:rPr>
              <a:t>月</a:t>
            </a:r>
            <a:r>
              <a:rPr lang="en-US" altLang="ja-JP" sz="2500" dirty="0">
                <a:latin typeface="AR P丸ゴシック体M" panose="020B0600010101010101" pitchFamily="50" charset="-128"/>
                <a:ea typeface="AR P丸ゴシック体M" panose="020B0600010101010101" pitchFamily="50" charset="-128"/>
              </a:rPr>
              <a:t>28</a:t>
            </a:r>
            <a:r>
              <a:rPr lang="ja-JP" altLang="ja-JP" sz="2500" dirty="0">
                <a:latin typeface="AR P丸ゴシック体M" panose="020B0600010101010101" pitchFamily="50" charset="-128"/>
                <a:ea typeface="AR P丸ゴシック体M" panose="020B0600010101010101" pitchFamily="50" charset="-128"/>
              </a:rPr>
              <a:t>日から</a:t>
            </a:r>
            <a:r>
              <a:rPr lang="en-US" altLang="ja-JP" sz="2500" dirty="0">
                <a:latin typeface="AR P丸ゴシック体M" panose="020B0600010101010101" pitchFamily="50" charset="-128"/>
                <a:ea typeface="AR P丸ゴシック体M" panose="020B0600010101010101" pitchFamily="50" charset="-128"/>
              </a:rPr>
              <a:t>4</a:t>
            </a:r>
            <a:r>
              <a:rPr lang="ja-JP" altLang="ja-JP" sz="2500" dirty="0">
                <a:latin typeface="AR P丸ゴシック体M" panose="020B0600010101010101" pitchFamily="50" charset="-128"/>
                <a:ea typeface="AR P丸ゴシック体M" panose="020B0600010101010101" pitchFamily="50" charset="-128"/>
              </a:rPr>
              <a:t>月</a:t>
            </a:r>
            <a:r>
              <a:rPr lang="en-US" altLang="ja-JP" sz="2500" dirty="0">
                <a:latin typeface="AR P丸ゴシック体M" panose="020B0600010101010101" pitchFamily="50" charset="-128"/>
                <a:ea typeface="AR P丸ゴシック体M" panose="020B0600010101010101" pitchFamily="50" charset="-128"/>
              </a:rPr>
              <a:t>8</a:t>
            </a:r>
            <a:r>
              <a:rPr lang="ja-JP" altLang="ja-JP" sz="2500" dirty="0">
                <a:latin typeface="AR P丸ゴシック体M" panose="020B0600010101010101" pitchFamily="50" charset="-128"/>
                <a:ea typeface="AR P丸ゴシック体M" panose="020B0600010101010101" pitchFamily="50" charset="-128"/>
              </a:rPr>
              <a:t>日</a:t>
            </a:r>
            <a:endParaRPr lang="en-US" altLang="ja-JP" sz="2500" dirty="0">
              <a:latin typeface="AR P丸ゴシック体M" panose="020B0600010101010101" pitchFamily="50" charset="-128"/>
              <a:ea typeface="AR P丸ゴシック体M" panose="020B0600010101010101" pitchFamily="50" charset="-128"/>
            </a:endParaRPr>
          </a:p>
          <a:p>
            <a:pPr marL="0" indent="0">
              <a:buNone/>
            </a:pPr>
            <a:r>
              <a:rPr lang="ja-JP" altLang="en-US" sz="2500" dirty="0">
                <a:latin typeface="AR P丸ゴシック体M" panose="020B0600010101010101" pitchFamily="50" charset="-128"/>
                <a:ea typeface="AR P丸ゴシック体M" panose="020B0600010101010101" pitchFamily="50" charset="-128"/>
              </a:rPr>
              <a:t>　</a:t>
            </a:r>
            <a:r>
              <a:rPr lang="ja-JP" altLang="ja-JP" sz="2500" dirty="0">
                <a:latin typeface="AR P丸ゴシック体M" panose="020B0600010101010101" pitchFamily="50" charset="-128"/>
                <a:ea typeface="AR P丸ゴシック体M" panose="020B0600010101010101" pitchFamily="50" charset="-128"/>
              </a:rPr>
              <a:t>まで</a:t>
            </a:r>
            <a:r>
              <a:rPr lang="ja-JP" altLang="en-US" sz="2500" dirty="0">
                <a:latin typeface="AR P丸ゴシック体M" panose="020B0600010101010101" pitchFamily="50" charset="-128"/>
                <a:ea typeface="AR P丸ゴシック体M" panose="020B0600010101010101" pitchFamily="50" charset="-128"/>
              </a:rPr>
              <a:t>約</a:t>
            </a:r>
            <a:r>
              <a:rPr lang="en-US" altLang="ja-JP" sz="2500" dirty="0">
                <a:latin typeface="AR P丸ゴシック体M" panose="020B0600010101010101" pitchFamily="50" charset="-128"/>
                <a:ea typeface="AR P丸ゴシック体M" panose="020B0600010101010101" pitchFamily="50" charset="-128"/>
              </a:rPr>
              <a:t>7</a:t>
            </a:r>
            <a:r>
              <a:rPr lang="ja-JP" altLang="en-US" sz="2500" dirty="0">
                <a:latin typeface="AR P丸ゴシック体M" panose="020B0600010101010101" pitchFamily="50" charset="-128"/>
                <a:ea typeface="AR P丸ゴシック体M" panose="020B0600010101010101" pitchFamily="50" charset="-128"/>
              </a:rPr>
              <a:t>０</a:t>
            </a:r>
            <a:r>
              <a:rPr lang="ja-JP" altLang="ja-JP" sz="2500" dirty="0">
                <a:latin typeface="AR P丸ゴシック体M" panose="020B0600010101010101" pitchFamily="50" charset="-128"/>
                <a:ea typeface="AR P丸ゴシック体M" panose="020B0600010101010101" pitchFamily="50" charset="-128"/>
              </a:rPr>
              <a:t>日間継続していた．</a:t>
            </a:r>
            <a:r>
              <a:rPr lang="ja-JP" altLang="ja-JP" sz="2500" dirty="0">
                <a:solidFill>
                  <a:srgbClr val="FF0000"/>
                </a:solidFill>
                <a:latin typeface="AR P丸ゴシック体M" panose="020B0600010101010101" pitchFamily="50" charset="-128"/>
                <a:ea typeface="AR P丸ゴシック体M" panose="020B0600010101010101" pitchFamily="50" charset="-128"/>
              </a:rPr>
              <a:t>鉛直一様冷水隗の継続期間</a:t>
            </a:r>
            <a:r>
              <a:rPr lang="ja-JP" altLang="en-US" sz="2500" dirty="0">
                <a:latin typeface="AR P丸ゴシック体M" panose="020B0600010101010101" pitchFamily="50" charset="-128"/>
                <a:ea typeface="AR P丸ゴシック体M" panose="020B0600010101010101" pitchFamily="50" charset="-128"/>
              </a:rPr>
              <a:t>即ち</a:t>
            </a:r>
            <a:r>
              <a:rPr lang="ja-JP" altLang="en-US" sz="2500" dirty="0">
                <a:solidFill>
                  <a:srgbClr val="FF0000"/>
                </a:solidFill>
                <a:latin typeface="AR P丸ゴシック体M" panose="020B0600010101010101" pitchFamily="50" charset="-128"/>
                <a:ea typeface="AR P丸ゴシック体M" panose="020B0600010101010101" pitchFamily="50" charset="-128"/>
              </a:rPr>
              <a:t>全層循環の</a:t>
            </a:r>
            <a:endParaRPr lang="en-US" altLang="ja-JP" sz="2500" dirty="0">
              <a:solidFill>
                <a:srgbClr val="FF0000"/>
              </a:solidFill>
              <a:latin typeface="AR P丸ゴシック体M" panose="020B0600010101010101" pitchFamily="50" charset="-128"/>
              <a:ea typeface="AR P丸ゴシック体M" panose="020B0600010101010101" pitchFamily="50" charset="-128"/>
            </a:endParaRPr>
          </a:p>
          <a:p>
            <a:pPr marL="0" indent="0">
              <a:buNone/>
            </a:pPr>
            <a:r>
              <a:rPr lang="ja-JP" altLang="en-US" sz="2500" dirty="0">
                <a:solidFill>
                  <a:srgbClr val="FF0000"/>
                </a:solidFill>
                <a:latin typeface="AR P丸ゴシック体M" panose="020B0600010101010101" pitchFamily="50" charset="-128"/>
                <a:ea typeface="AR P丸ゴシック体M" panose="020B0600010101010101" pitchFamily="50" charset="-128"/>
              </a:rPr>
              <a:t>　期間</a:t>
            </a:r>
            <a:r>
              <a:rPr lang="ja-JP" altLang="ja-JP" sz="2500" dirty="0">
                <a:latin typeface="AR P丸ゴシック体M" panose="020B0600010101010101" pitchFamily="50" charset="-128"/>
                <a:ea typeface="AR P丸ゴシック体M" panose="020B0600010101010101" pitchFamily="50" charset="-128"/>
              </a:rPr>
              <a:t>が明らかになった．</a:t>
            </a:r>
          </a:p>
          <a:p>
            <a:pPr marL="0" indent="0">
              <a:buNone/>
            </a:pPr>
            <a:r>
              <a:rPr lang="ja-JP" altLang="ja-JP" sz="2500" dirty="0">
                <a:latin typeface="AR P丸ゴシック体M" panose="020B0600010101010101" pitchFamily="50" charset="-128"/>
                <a:ea typeface="AR P丸ゴシック体M" panose="020B0600010101010101" pitchFamily="50" charset="-128"/>
              </a:rPr>
              <a:t>３）</a:t>
            </a:r>
            <a:r>
              <a:rPr lang="ja-JP" altLang="en-US" sz="2500" dirty="0">
                <a:latin typeface="AR P丸ゴシック体M" panose="020B0600010101010101" pitchFamily="50" charset="-128"/>
                <a:ea typeface="AR P丸ゴシック体M" panose="020B0600010101010101" pitchFamily="50" charset="-128"/>
              </a:rPr>
              <a:t> </a:t>
            </a:r>
            <a:r>
              <a:rPr lang="ja-JP" altLang="ja-JP" sz="2500" dirty="0">
                <a:latin typeface="AR P丸ゴシック体M" panose="020B0600010101010101" pitchFamily="50" charset="-128"/>
                <a:ea typeface="AR P丸ゴシック体M" panose="020B0600010101010101" pitchFamily="50" charset="-128"/>
              </a:rPr>
              <a:t>受熱期における水温成層発達過程および放熱期の水温躍層の崩壊，全</a:t>
            </a:r>
            <a:endParaRPr lang="en-US" altLang="ja-JP" sz="2500" dirty="0">
              <a:latin typeface="AR P丸ゴシック体M" panose="020B0600010101010101" pitchFamily="50" charset="-128"/>
              <a:ea typeface="AR P丸ゴシック体M" panose="020B0600010101010101" pitchFamily="50" charset="-128"/>
            </a:endParaRPr>
          </a:p>
          <a:p>
            <a:pPr marL="0" indent="0">
              <a:buNone/>
            </a:pPr>
            <a:r>
              <a:rPr lang="ja-JP" altLang="en-US" sz="2500" dirty="0">
                <a:latin typeface="AR P丸ゴシック体M" panose="020B0600010101010101" pitchFamily="50" charset="-128"/>
                <a:ea typeface="AR P丸ゴシック体M" panose="020B0600010101010101" pitchFamily="50" charset="-128"/>
              </a:rPr>
              <a:t>　</a:t>
            </a:r>
            <a:r>
              <a:rPr lang="ja-JP" altLang="ja-JP" sz="2500" dirty="0">
                <a:latin typeface="AR P丸ゴシック体M" panose="020B0600010101010101" pitchFamily="50" charset="-128"/>
                <a:ea typeface="AR P丸ゴシック体M" panose="020B0600010101010101" pitchFamily="50" charset="-128"/>
              </a:rPr>
              <a:t>層循環期における</a:t>
            </a:r>
            <a:r>
              <a:rPr lang="ja-JP" altLang="en-US" sz="2500" dirty="0">
                <a:solidFill>
                  <a:srgbClr val="FF0000"/>
                </a:solidFill>
                <a:latin typeface="AR P丸ゴシック体M" panose="020B0600010101010101" pitchFamily="50" charset="-128"/>
                <a:ea typeface="AR P丸ゴシック体M" panose="020B0600010101010101" pitchFamily="50" charset="-128"/>
              </a:rPr>
              <a:t>猪苗代湖における</a:t>
            </a:r>
            <a:r>
              <a:rPr lang="ja-JP" altLang="ja-JP" sz="2500" dirty="0">
                <a:solidFill>
                  <a:srgbClr val="FF0000"/>
                </a:solidFill>
                <a:latin typeface="AR P丸ゴシック体M" panose="020B0600010101010101" pitchFamily="50" charset="-128"/>
                <a:ea typeface="AR P丸ゴシック体M" panose="020B0600010101010101" pitchFamily="50" charset="-128"/>
              </a:rPr>
              <a:t>水質現象</a:t>
            </a:r>
            <a:r>
              <a:rPr lang="ja-JP" altLang="ja-JP" sz="2500" dirty="0">
                <a:latin typeface="AR P丸ゴシック体M" panose="020B0600010101010101" pitchFamily="50" charset="-128"/>
                <a:ea typeface="AR P丸ゴシック体M" panose="020B0600010101010101" pitchFamily="50" charset="-128"/>
              </a:rPr>
              <a:t>を把握</a:t>
            </a:r>
            <a:r>
              <a:rPr lang="ja-JP" altLang="en-US" sz="2500" dirty="0">
                <a:latin typeface="AR P丸ゴシック体M" panose="020B0600010101010101" pitchFamily="50" charset="-128"/>
                <a:ea typeface="AR P丸ゴシック体M" panose="020B0600010101010101" pitchFamily="50" charset="-128"/>
              </a:rPr>
              <a:t>検討す</a:t>
            </a:r>
            <a:r>
              <a:rPr lang="ja-JP" altLang="ja-JP" sz="2500" dirty="0">
                <a:latin typeface="AR P丸ゴシック体M" panose="020B0600010101010101" pitchFamily="50" charset="-128"/>
                <a:ea typeface="AR P丸ゴシック体M" panose="020B0600010101010101" pitchFamily="50" charset="-128"/>
              </a:rPr>
              <a:t>ることができ</a:t>
            </a:r>
            <a:endParaRPr lang="en-US" altLang="ja-JP" sz="2500" dirty="0">
              <a:latin typeface="AR P丸ゴシック体M" panose="020B0600010101010101" pitchFamily="50" charset="-128"/>
              <a:ea typeface="AR P丸ゴシック体M" panose="020B0600010101010101" pitchFamily="50" charset="-128"/>
            </a:endParaRPr>
          </a:p>
          <a:p>
            <a:pPr marL="0" indent="0">
              <a:buNone/>
            </a:pPr>
            <a:r>
              <a:rPr lang="ja-JP" altLang="en-US" sz="2500" dirty="0">
                <a:latin typeface="AR P丸ゴシック体M" panose="020B0600010101010101" pitchFamily="50" charset="-128"/>
                <a:ea typeface="AR P丸ゴシック体M" panose="020B0600010101010101" pitchFamily="50" charset="-128"/>
              </a:rPr>
              <a:t>　</a:t>
            </a:r>
            <a:r>
              <a:rPr lang="ja-JP" altLang="ja-JP" sz="2500" dirty="0">
                <a:latin typeface="AR P丸ゴシック体M" panose="020B0600010101010101" pitchFamily="50" charset="-128"/>
                <a:ea typeface="AR P丸ゴシック体M" panose="020B0600010101010101" pitchFamily="50" charset="-128"/>
              </a:rPr>
              <a:t>た．</a:t>
            </a:r>
          </a:p>
          <a:p>
            <a:endParaRPr kumimoji="1" lang="ja-JP" altLang="en-US" dirty="0"/>
          </a:p>
        </p:txBody>
      </p:sp>
      <p:sp>
        <p:nvSpPr>
          <p:cNvPr id="5" name="テキスト ボックス 4">
            <a:extLst>
              <a:ext uri="{FF2B5EF4-FFF2-40B4-BE49-F238E27FC236}">
                <a16:creationId xmlns:a16="http://schemas.microsoft.com/office/drawing/2014/main" id="{76B8F741-2E6C-45A5-8D7F-A086B26E7E2B}"/>
              </a:ext>
            </a:extLst>
          </p:cNvPr>
          <p:cNvSpPr txBox="1"/>
          <p:nvPr/>
        </p:nvSpPr>
        <p:spPr>
          <a:xfrm>
            <a:off x="6668815" y="10822"/>
            <a:ext cx="5675582" cy="369332"/>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令和元年度第</a:t>
            </a:r>
            <a:r>
              <a:rPr lang="en-US" altLang="ja-JP" dirty="0">
                <a:latin typeface="HG丸ｺﾞｼｯｸM-PRO" panose="020F0600000000000000" pitchFamily="50" charset="-128"/>
                <a:ea typeface="HG丸ｺﾞｼｯｸM-PRO" panose="020F0600000000000000" pitchFamily="50" charset="-128"/>
              </a:rPr>
              <a:t>62</a:t>
            </a:r>
            <a:r>
              <a:rPr lang="ja-JP" altLang="en-US" dirty="0">
                <a:latin typeface="HG丸ｺﾞｼｯｸM-PRO" panose="020F0600000000000000" pitchFamily="50" charset="-128"/>
                <a:ea typeface="HG丸ｺﾞｼｯｸM-PRO" panose="020F0600000000000000" pitchFamily="50" charset="-128"/>
              </a:rPr>
              <a:t>回日本大学工学部</a:t>
            </a:r>
            <a:r>
              <a:rPr kumimoji="1" lang="ja-JP" altLang="en-US" dirty="0">
                <a:latin typeface="HG丸ｺﾞｼｯｸM-PRO" panose="020F0600000000000000" pitchFamily="50" charset="-128"/>
                <a:ea typeface="HG丸ｺﾞｼｯｸM-PRO" panose="020F0600000000000000" pitchFamily="50" charset="-128"/>
              </a:rPr>
              <a:t>学術研究報告会</a:t>
            </a:r>
          </a:p>
        </p:txBody>
      </p:sp>
    </p:spTree>
    <p:extLst>
      <p:ext uri="{BB962C8B-B14F-4D97-AF65-F5344CB8AC3E}">
        <p14:creationId xmlns:p14="http://schemas.microsoft.com/office/powerpoint/2010/main" val="1941100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F7FB50-EA7B-4DFD-AB22-D60BD69ADA8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26607D8-DE35-4D2E-AC8E-E58192428475}"/>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FC5EE6C4-2A9A-4DE5-8A06-CC291C01B0D8}"/>
              </a:ext>
            </a:extLst>
          </p:cNvPr>
          <p:cNvPicPr>
            <a:picLocks noChangeAspect="1"/>
          </p:cNvPicPr>
          <p:nvPr/>
        </p:nvPicPr>
        <p:blipFill>
          <a:blip r:embed="rId2"/>
          <a:stretch>
            <a:fillRect/>
          </a:stretch>
        </p:blipFill>
        <p:spPr>
          <a:xfrm>
            <a:off x="0" y="0"/>
            <a:ext cx="12192000" cy="6858000"/>
          </a:xfrm>
          <a:prstGeom prst="rect">
            <a:avLst/>
          </a:prstGeom>
        </p:spPr>
      </p:pic>
      <p:sp>
        <p:nvSpPr>
          <p:cNvPr id="5" name="テキスト ボックス 4">
            <a:extLst>
              <a:ext uri="{FF2B5EF4-FFF2-40B4-BE49-F238E27FC236}">
                <a16:creationId xmlns:a16="http://schemas.microsoft.com/office/drawing/2014/main" id="{86FB6C87-9A2A-46E4-9525-EC64F6E9FAC4}"/>
              </a:ext>
            </a:extLst>
          </p:cNvPr>
          <p:cNvSpPr txBox="1"/>
          <p:nvPr/>
        </p:nvSpPr>
        <p:spPr>
          <a:xfrm>
            <a:off x="2647950" y="5086350"/>
            <a:ext cx="7620000" cy="646331"/>
          </a:xfrm>
          <a:prstGeom prst="rect">
            <a:avLst/>
          </a:prstGeom>
          <a:noFill/>
        </p:spPr>
        <p:txBody>
          <a:bodyPr wrap="square" rtlCol="0">
            <a:spAutoFit/>
          </a:bodyPr>
          <a:lstStyle/>
          <a:p>
            <a:r>
              <a:rPr kumimoji="1" lang="ja-JP" altLang="en-US" sz="3600" b="1" dirty="0">
                <a:solidFill>
                  <a:srgbClr val="FFFF00"/>
                </a:solidFill>
                <a:latin typeface="HG丸ｺﾞｼｯｸM-PRO" panose="020F0600000000000000" pitchFamily="50" charset="-128"/>
                <a:ea typeface="HG丸ｺﾞｼｯｸM-PRO" panose="020F0600000000000000" pitchFamily="50" charset="-128"/>
              </a:rPr>
              <a:t>ご清聴ありがとうございました</a:t>
            </a:r>
          </a:p>
        </p:txBody>
      </p:sp>
    </p:spTree>
    <p:extLst>
      <p:ext uri="{BB962C8B-B14F-4D97-AF65-F5344CB8AC3E}">
        <p14:creationId xmlns:p14="http://schemas.microsoft.com/office/powerpoint/2010/main" val="4276374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3B56AF-CC65-4C8C-97C6-8D974E46620C}"/>
              </a:ext>
            </a:extLst>
          </p:cNvPr>
          <p:cNvSpPr>
            <a:spLocks noGrp="1"/>
          </p:cNvSpPr>
          <p:nvPr>
            <p:ph type="title"/>
          </p:nvPr>
        </p:nvSpPr>
        <p:spPr/>
        <p:txBody>
          <a:bodyPr/>
          <a:lstStyle/>
          <a:p>
            <a:r>
              <a:rPr kumimoji="1" lang="ja-JP" altLang="en-US" dirty="0">
                <a:latin typeface="HG丸ｺﾞｼｯｸM-PRO" panose="020F0600000000000000" pitchFamily="50" charset="-128"/>
                <a:ea typeface="HG丸ｺﾞｼｯｸM-PRO" panose="020F0600000000000000" pitchFamily="50" charset="-128"/>
              </a:rPr>
              <a:t>研究目的</a:t>
            </a:r>
          </a:p>
        </p:txBody>
      </p:sp>
      <p:sp>
        <p:nvSpPr>
          <p:cNvPr id="3" name="コンテンツ プレースホルダー 2">
            <a:extLst>
              <a:ext uri="{FF2B5EF4-FFF2-40B4-BE49-F238E27FC236}">
                <a16:creationId xmlns:a16="http://schemas.microsoft.com/office/drawing/2014/main" id="{F3AE7A14-E26F-4DD0-99FC-94E8E3BA69F4}"/>
              </a:ext>
            </a:extLst>
          </p:cNvPr>
          <p:cNvSpPr>
            <a:spLocks noGrp="1"/>
          </p:cNvSpPr>
          <p:nvPr>
            <p:ph idx="1"/>
          </p:nvPr>
        </p:nvSpPr>
        <p:spPr>
          <a:xfrm>
            <a:off x="838199" y="1825625"/>
            <a:ext cx="10687493" cy="2618784"/>
          </a:xfrm>
        </p:spPr>
        <p:txBody>
          <a:bodyPr>
            <a:normAutofit lnSpcReduction="10000"/>
          </a:bodyPr>
          <a:lstStyle/>
          <a:p>
            <a:r>
              <a:rPr lang="ja-JP" altLang="en-US" dirty="0">
                <a:ea typeface="HG丸ｺﾞｼｯｸM-PRO" panose="020F0600000000000000" pitchFamily="50" charset="-128"/>
              </a:rPr>
              <a:t>　</a:t>
            </a:r>
            <a:r>
              <a:rPr lang="ja-JP" altLang="ja-JP" dirty="0">
                <a:ea typeface="HG丸ｺﾞｼｯｸM-PRO" panose="020F0600000000000000" pitchFamily="50" charset="-128"/>
              </a:rPr>
              <a:t>本研究では，水質現象を湖沼の特性でもある水温成層過程における水質の変化について</a:t>
            </a:r>
            <a:r>
              <a:rPr lang="ja-JP" altLang="en-US" dirty="0">
                <a:ea typeface="HG丸ｺﾞｼｯｸM-PRO" panose="020F0600000000000000" pitchFamily="50" charset="-128"/>
              </a:rPr>
              <a:t>，</a:t>
            </a:r>
            <a:r>
              <a:rPr lang="ja-JP" altLang="ja-JP" dirty="0">
                <a:ea typeface="HG丸ｺﾞｼｯｸM-PRO" panose="020F0600000000000000" pitchFamily="50" charset="-128"/>
              </a:rPr>
              <a:t>これまでの調査結果ならびに福島県水質年報の観測結果を参考にして</a:t>
            </a:r>
            <a:r>
              <a:rPr lang="ja-JP" altLang="en-US" dirty="0">
                <a:solidFill>
                  <a:srgbClr val="FF0000"/>
                </a:solidFill>
                <a:ea typeface="HG丸ｺﾞｼｯｸM-PRO" panose="020F0600000000000000" pitchFamily="50" charset="-128"/>
              </a:rPr>
              <a:t>猪苗代湖</a:t>
            </a:r>
            <a:r>
              <a:rPr lang="ja-JP" altLang="ja-JP" dirty="0">
                <a:solidFill>
                  <a:srgbClr val="FF0000"/>
                </a:solidFill>
                <a:ea typeface="HG丸ｺﾞｼｯｸM-PRO" panose="020F0600000000000000" pitchFamily="50" charset="-128"/>
              </a:rPr>
              <a:t>の</a:t>
            </a:r>
            <a:r>
              <a:rPr lang="ja-JP" altLang="en-US" dirty="0">
                <a:solidFill>
                  <a:srgbClr val="FF0000"/>
                </a:solidFill>
                <a:ea typeface="HG丸ｺﾞｼｯｸM-PRO" panose="020F0600000000000000" pitchFamily="50" charset="-128"/>
              </a:rPr>
              <a:t>年間水質</a:t>
            </a:r>
            <a:r>
              <a:rPr lang="ja-JP" altLang="ja-JP" dirty="0">
                <a:solidFill>
                  <a:srgbClr val="FF0000"/>
                </a:solidFill>
                <a:ea typeface="HG丸ｺﾞｼｯｸM-PRO" panose="020F0600000000000000" pitchFamily="50" charset="-128"/>
              </a:rPr>
              <a:t>特性</a:t>
            </a:r>
            <a:r>
              <a:rPr lang="ja-JP" altLang="ja-JP" dirty="0">
                <a:ea typeface="HG丸ｺﾞｼｯｸM-PRO" panose="020F0600000000000000" pitchFamily="50" charset="-128"/>
              </a:rPr>
              <a:t>について考える．</a:t>
            </a:r>
            <a:endParaRPr lang="en-US" altLang="ja-JP" dirty="0">
              <a:ea typeface="HG丸ｺﾞｼｯｸM-PRO" panose="020F0600000000000000" pitchFamily="50" charset="-128"/>
            </a:endParaRPr>
          </a:p>
          <a:p>
            <a:r>
              <a:rPr lang="ja-JP" altLang="en-US" dirty="0">
                <a:ea typeface="HG丸ｺﾞｼｯｸM-PRO" panose="020F0600000000000000" pitchFamily="50" charset="-128"/>
              </a:rPr>
              <a:t>　</a:t>
            </a:r>
            <a:r>
              <a:rPr lang="ja-JP" altLang="ja-JP" dirty="0">
                <a:ea typeface="HG丸ｺﾞｼｯｸM-PRO" panose="020F0600000000000000" pitchFamily="50" charset="-128"/>
              </a:rPr>
              <a:t>さらに</a:t>
            </a:r>
            <a:r>
              <a:rPr lang="en-US" altLang="ja-JP" dirty="0">
                <a:ea typeface="HG丸ｺﾞｼｯｸM-PRO" panose="020F0600000000000000" pitchFamily="50" charset="-128"/>
              </a:rPr>
              <a:t>2019</a:t>
            </a:r>
            <a:r>
              <a:rPr lang="ja-JP" altLang="ja-JP" dirty="0">
                <a:ea typeface="HG丸ｺﾞｼｯｸM-PRO" panose="020F0600000000000000" pitchFamily="50" charset="-128"/>
              </a:rPr>
              <a:t>年</a:t>
            </a:r>
            <a:r>
              <a:rPr lang="en-US" altLang="ja-JP" dirty="0">
                <a:ea typeface="HG丸ｺﾞｼｯｸM-PRO" panose="020F0600000000000000" pitchFamily="50" charset="-128"/>
              </a:rPr>
              <a:t>8</a:t>
            </a:r>
            <a:r>
              <a:rPr lang="ja-JP" altLang="ja-JP" dirty="0">
                <a:ea typeface="HG丸ｺﾞｼｯｸM-PRO" panose="020F0600000000000000" pitchFamily="50" charset="-128"/>
              </a:rPr>
              <a:t>月</a:t>
            </a:r>
            <a:r>
              <a:rPr lang="en-US" altLang="ja-JP" dirty="0">
                <a:ea typeface="HG丸ｺﾞｼｯｸM-PRO" panose="020F0600000000000000" pitchFamily="50" charset="-128"/>
              </a:rPr>
              <a:t>20</a:t>
            </a:r>
            <a:r>
              <a:rPr lang="ja-JP" altLang="ja-JP" dirty="0">
                <a:ea typeface="HG丸ｺﾞｼｯｸM-PRO" panose="020F0600000000000000" pitchFamily="50" charset="-128"/>
              </a:rPr>
              <a:t>日と同年</a:t>
            </a:r>
            <a:r>
              <a:rPr lang="en-US" altLang="ja-JP" dirty="0">
                <a:ea typeface="HG丸ｺﾞｼｯｸM-PRO" panose="020F0600000000000000" pitchFamily="50" charset="-128"/>
              </a:rPr>
              <a:t>9</a:t>
            </a:r>
            <a:r>
              <a:rPr lang="ja-JP" altLang="ja-JP" dirty="0">
                <a:ea typeface="HG丸ｺﾞｼｯｸM-PRO" panose="020F0600000000000000" pitchFamily="50" charset="-128"/>
              </a:rPr>
              <a:t>月</a:t>
            </a:r>
            <a:r>
              <a:rPr lang="en-US" altLang="ja-JP" dirty="0">
                <a:ea typeface="HG丸ｺﾞｼｯｸM-PRO" panose="020F0600000000000000" pitchFamily="50" charset="-128"/>
              </a:rPr>
              <a:t>21</a:t>
            </a:r>
            <a:r>
              <a:rPr lang="ja-JP" altLang="ja-JP" dirty="0">
                <a:ea typeface="HG丸ｺﾞｼｯｸM-PRO" panose="020F0600000000000000" pitchFamily="50" charset="-128"/>
              </a:rPr>
              <a:t>日に</a:t>
            </a:r>
            <a:r>
              <a:rPr lang="ja-JP" altLang="en-US" dirty="0">
                <a:ea typeface="HG丸ｺﾞｼｯｸM-PRO" panose="020F0600000000000000" pitchFamily="50" charset="-128"/>
              </a:rPr>
              <a:t>実施した</a:t>
            </a:r>
            <a:r>
              <a:rPr lang="ja-JP" altLang="ja-JP" dirty="0">
                <a:ea typeface="HG丸ｺﾞｼｯｸM-PRO" panose="020F0600000000000000" pitchFamily="50" charset="-128"/>
              </a:rPr>
              <a:t>湖心における水質鉛直観測の結果から</a:t>
            </a:r>
            <a:r>
              <a:rPr lang="ja-JP" altLang="en-US" dirty="0">
                <a:ea typeface="HG丸ｺﾞｼｯｸM-PRO" panose="020F0600000000000000" pitchFamily="50" charset="-128"/>
              </a:rPr>
              <a:t>水温成層変化に伴う</a:t>
            </a:r>
            <a:r>
              <a:rPr lang="ja-JP" altLang="ja-JP" dirty="0">
                <a:ea typeface="HG丸ｺﾞｼｯｸM-PRO" panose="020F0600000000000000" pitchFamily="50" charset="-128"/>
              </a:rPr>
              <a:t>水質現象について</a:t>
            </a:r>
            <a:r>
              <a:rPr lang="ja-JP" altLang="en-US" dirty="0">
                <a:ea typeface="HG丸ｺﾞｼｯｸM-PRO" panose="020F0600000000000000" pitchFamily="50" charset="-128"/>
              </a:rPr>
              <a:t>考察する</a:t>
            </a:r>
            <a:r>
              <a:rPr lang="ja-JP" altLang="ja-JP" dirty="0">
                <a:ea typeface="HG丸ｺﾞｼｯｸM-PRO" panose="020F0600000000000000" pitchFamily="50" charset="-128"/>
              </a:rPr>
              <a:t>．</a:t>
            </a:r>
            <a:endParaRPr kumimoji="1" lang="ja-JP" altLang="en-US" sz="3200" dirty="0">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6F4F3DF5-B7FC-421D-A8F5-F52C0481DDA2}"/>
              </a:ext>
            </a:extLst>
          </p:cNvPr>
          <p:cNvSpPr txBox="1"/>
          <p:nvPr/>
        </p:nvSpPr>
        <p:spPr>
          <a:xfrm>
            <a:off x="6668815" y="10822"/>
            <a:ext cx="5675582" cy="369332"/>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令和元年度第</a:t>
            </a:r>
            <a:r>
              <a:rPr lang="en-US" altLang="ja-JP" dirty="0">
                <a:latin typeface="HG丸ｺﾞｼｯｸM-PRO" panose="020F0600000000000000" pitchFamily="50" charset="-128"/>
                <a:ea typeface="HG丸ｺﾞｼｯｸM-PRO" panose="020F0600000000000000" pitchFamily="50" charset="-128"/>
              </a:rPr>
              <a:t>62</a:t>
            </a:r>
            <a:r>
              <a:rPr lang="ja-JP" altLang="en-US" dirty="0">
                <a:latin typeface="HG丸ｺﾞｼｯｸM-PRO" panose="020F0600000000000000" pitchFamily="50" charset="-128"/>
                <a:ea typeface="HG丸ｺﾞｼｯｸM-PRO" panose="020F0600000000000000" pitchFamily="50" charset="-128"/>
              </a:rPr>
              <a:t>回日本大学工学部</a:t>
            </a:r>
            <a:r>
              <a:rPr kumimoji="1" lang="ja-JP" altLang="en-US" dirty="0">
                <a:latin typeface="HG丸ｺﾞｼｯｸM-PRO" panose="020F0600000000000000" pitchFamily="50" charset="-128"/>
                <a:ea typeface="HG丸ｺﾞｼｯｸM-PRO" panose="020F0600000000000000" pitchFamily="50" charset="-128"/>
              </a:rPr>
              <a:t>学術研究報告会</a:t>
            </a:r>
          </a:p>
        </p:txBody>
      </p:sp>
    </p:spTree>
    <p:extLst>
      <p:ext uri="{BB962C8B-B14F-4D97-AF65-F5344CB8AC3E}">
        <p14:creationId xmlns:p14="http://schemas.microsoft.com/office/powerpoint/2010/main" val="871767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6014F4-599B-409B-87FC-342C6109D429}"/>
              </a:ext>
            </a:extLst>
          </p:cNvPr>
          <p:cNvSpPr>
            <a:spLocks noGrp="1"/>
          </p:cNvSpPr>
          <p:nvPr>
            <p:ph type="title"/>
          </p:nvPr>
        </p:nvSpPr>
        <p:spPr/>
        <p:txBody>
          <a:bodyPr/>
          <a:lstStyle/>
          <a:p>
            <a:r>
              <a:rPr lang="ja-JP" altLang="ja-JP" b="1" dirty="0">
                <a:latin typeface="HG丸ｺﾞｼｯｸM-PRO" panose="020F0600000000000000" pitchFamily="50" charset="-128"/>
                <a:ea typeface="HG丸ｺﾞｼｯｸM-PRO" panose="020F0600000000000000" pitchFamily="50" charset="-128"/>
              </a:rPr>
              <a:t>猪苗代湖概要</a:t>
            </a:r>
            <a:endParaRPr kumimoji="1" lang="ja-JP" altLang="en-US" b="1" dirty="0">
              <a:latin typeface="HG丸ｺﾞｼｯｸM-PRO" panose="020F0600000000000000" pitchFamily="50" charset="-128"/>
              <a:ea typeface="HG丸ｺﾞｼｯｸM-PRO" panose="020F0600000000000000" pitchFamily="50" charset="-128"/>
            </a:endParaRPr>
          </a:p>
        </p:txBody>
      </p:sp>
      <p:grpSp>
        <p:nvGrpSpPr>
          <p:cNvPr id="4" name="図形グループ 16">
            <a:extLst>
              <a:ext uri="{FF2B5EF4-FFF2-40B4-BE49-F238E27FC236}">
                <a16:creationId xmlns:a16="http://schemas.microsoft.com/office/drawing/2014/main" id="{1F169172-2F54-41B0-9C1E-17230DD90A28}"/>
              </a:ext>
            </a:extLst>
          </p:cNvPr>
          <p:cNvGrpSpPr/>
          <p:nvPr/>
        </p:nvGrpSpPr>
        <p:grpSpPr>
          <a:xfrm>
            <a:off x="1295476" y="2211001"/>
            <a:ext cx="3765254" cy="4149667"/>
            <a:chOff x="0" y="0"/>
            <a:chExt cx="3137328" cy="3545408"/>
          </a:xfrm>
        </p:grpSpPr>
        <p:pic>
          <p:nvPicPr>
            <p:cNvPr id="5" name="図 4">
              <a:extLst>
                <a:ext uri="{FF2B5EF4-FFF2-40B4-BE49-F238E27FC236}">
                  <a16:creationId xmlns:a16="http://schemas.microsoft.com/office/drawing/2014/main" id="{9F07C0F9-4D71-44ED-AABA-505C152B1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703830" cy="3225800"/>
            </a:xfrm>
            <a:prstGeom prst="rect">
              <a:avLst/>
            </a:prstGeom>
          </p:spPr>
        </p:pic>
        <p:grpSp>
          <p:nvGrpSpPr>
            <p:cNvPr id="6" name="図形グループ 14">
              <a:extLst>
                <a:ext uri="{FF2B5EF4-FFF2-40B4-BE49-F238E27FC236}">
                  <a16:creationId xmlns:a16="http://schemas.microsoft.com/office/drawing/2014/main" id="{BC2057EE-3BB2-4F92-80B4-B006DF0792B2}"/>
                </a:ext>
              </a:extLst>
            </p:cNvPr>
            <p:cNvGrpSpPr/>
            <p:nvPr/>
          </p:nvGrpSpPr>
          <p:grpSpPr>
            <a:xfrm>
              <a:off x="71591" y="203200"/>
              <a:ext cx="3065737" cy="3342208"/>
              <a:chOff x="8091" y="0"/>
              <a:chExt cx="3065737" cy="3342208"/>
            </a:xfrm>
          </p:grpSpPr>
          <p:sp>
            <p:nvSpPr>
              <p:cNvPr id="7" name="テキスト ボックス 8">
                <a:extLst>
                  <a:ext uri="{FF2B5EF4-FFF2-40B4-BE49-F238E27FC236}">
                    <a16:creationId xmlns:a16="http://schemas.microsoft.com/office/drawing/2014/main" id="{2E66F774-8154-4C5A-B915-3FEEF0793AD7}"/>
                  </a:ext>
                </a:extLst>
              </p:cNvPr>
              <p:cNvSpPr txBox="1"/>
              <p:nvPr/>
            </p:nvSpPr>
            <p:spPr>
              <a:xfrm>
                <a:off x="401454" y="2958668"/>
                <a:ext cx="2021174" cy="383540"/>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kern="100" dirty="0">
                    <a:effectLst/>
                    <a:latin typeface="AR P丸ゴシック体M" panose="020B0600010101010101" pitchFamily="50" charset="-128"/>
                    <a:ea typeface="AR P丸ゴシック体M" panose="020B0600010101010101" pitchFamily="50" charset="-128"/>
                    <a:cs typeface="Times New Roman" panose="02020603050405020304" pitchFamily="18" charset="0"/>
                  </a:rPr>
                  <a:t>図－１ 猪苗代湖概要</a:t>
                </a:r>
              </a:p>
              <a:p>
                <a:pPr algn="just">
                  <a:spcAft>
                    <a:spcPts val="0"/>
                  </a:spcAft>
                </a:pPr>
                <a:r>
                  <a:rPr 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テキスト ボックス 9">
                <a:extLst>
                  <a:ext uri="{FF2B5EF4-FFF2-40B4-BE49-F238E27FC236}">
                    <a16:creationId xmlns:a16="http://schemas.microsoft.com/office/drawing/2014/main" id="{2F2D3986-A88C-4799-ACD5-63BAD5D2E8B9}"/>
                  </a:ext>
                </a:extLst>
              </p:cNvPr>
              <p:cNvSpPr txBox="1"/>
              <p:nvPr/>
            </p:nvSpPr>
            <p:spPr>
              <a:xfrm>
                <a:off x="1143000" y="1142998"/>
                <a:ext cx="609480" cy="34835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・湖</a:t>
                </a:r>
                <a:r>
                  <a:rPr lang="ja-JP" altLang="en-US" sz="1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sz="1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心</a:t>
                </a:r>
              </a:p>
            </p:txBody>
          </p:sp>
          <p:sp>
            <p:nvSpPr>
              <p:cNvPr id="9" name="テキスト ボックス 10">
                <a:extLst>
                  <a:ext uri="{FF2B5EF4-FFF2-40B4-BE49-F238E27FC236}">
                    <a16:creationId xmlns:a16="http://schemas.microsoft.com/office/drawing/2014/main" id="{F7887EAB-4631-4436-B69E-920D48A50207}"/>
                  </a:ext>
                </a:extLst>
              </p:cNvPr>
              <p:cNvSpPr txBox="1"/>
              <p:nvPr/>
            </p:nvSpPr>
            <p:spPr>
              <a:xfrm>
                <a:off x="8091" y="572405"/>
                <a:ext cx="1134909" cy="383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小石ケ浜取水口</a:t>
                </a:r>
              </a:p>
            </p:txBody>
          </p:sp>
          <p:sp>
            <p:nvSpPr>
              <p:cNvPr id="10" name="テキスト ボックス 11">
                <a:extLst>
                  <a:ext uri="{FF2B5EF4-FFF2-40B4-BE49-F238E27FC236}">
                    <a16:creationId xmlns:a16="http://schemas.microsoft.com/office/drawing/2014/main" id="{5CE8B556-9047-47B3-953C-0DBB3EC97478}"/>
                  </a:ext>
                </a:extLst>
              </p:cNvPr>
              <p:cNvSpPr txBox="1"/>
              <p:nvPr/>
            </p:nvSpPr>
            <p:spPr>
              <a:xfrm>
                <a:off x="1155330" y="266546"/>
                <a:ext cx="838835" cy="383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天神</a:t>
                </a:r>
                <a:r>
                  <a:rPr lang="ja-JP" sz="1200" kern="100" dirty="0">
                    <a:effectLst/>
                    <a:latin typeface="Century" panose="02040604050505020304" pitchFamily="18" charset="0"/>
                    <a:ea typeface="ＭＳ 明朝" panose="02020609040205080304" pitchFamily="17" charset="-128"/>
                    <a:cs typeface="Times New Roman" panose="02020603050405020304" pitchFamily="18" charset="0"/>
                  </a:rPr>
                  <a:t>浜</a:t>
                </a:r>
              </a:p>
            </p:txBody>
          </p:sp>
          <p:sp>
            <p:nvSpPr>
              <p:cNvPr id="11" name="テキスト ボックス 12">
                <a:extLst>
                  <a:ext uri="{FF2B5EF4-FFF2-40B4-BE49-F238E27FC236}">
                    <a16:creationId xmlns:a16="http://schemas.microsoft.com/office/drawing/2014/main" id="{5D1AA39D-84D4-461C-B2C2-B5EC46F63FE7}"/>
                  </a:ext>
                </a:extLst>
              </p:cNvPr>
              <p:cNvSpPr txBox="1"/>
              <p:nvPr/>
            </p:nvSpPr>
            <p:spPr>
              <a:xfrm>
                <a:off x="1631771" y="656182"/>
                <a:ext cx="1442057" cy="383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安積疏水取水</a:t>
                </a:r>
                <a:r>
                  <a:rPr lang="ja-JP" altLang="en-US" sz="12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口</a:t>
                </a:r>
                <a:endPar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12" name="テキスト ボックス 13">
                <a:extLst>
                  <a:ext uri="{FF2B5EF4-FFF2-40B4-BE49-F238E27FC236}">
                    <a16:creationId xmlns:a16="http://schemas.microsoft.com/office/drawing/2014/main" id="{0FD51132-D200-4B1F-A975-F53BD4B15530}"/>
                  </a:ext>
                </a:extLst>
              </p:cNvPr>
              <p:cNvSpPr txBox="1"/>
              <p:nvPr/>
            </p:nvSpPr>
            <p:spPr>
              <a:xfrm>
                <a:off x="1737664" y="1248818"/>
                <a:ext cx="838835" cy="383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浜路浜</a:t>
                </a:r>
              </a:p>
            </p:txBody>
          </p:sp>
          <p:sp>
            <p:nvSpPr>
              <p:cNvPr id="13" name="テキスト ボックス 14">
                <a:extLst>
                  <a:ext uri="{FF2B5EF4-FFF2-40B4-BE49-F238E27FC236}">
                    <a16:creationId xmlns:a16="http://schemas.microsoft.com/office/drawing/2014/main" id="{5710D52C-D91F-4A6C-81A5-EA5DB0134DDC}"/>
                  </a:ext>
                </a:extLst>
              </p:cNvPr>
              <p:cNvSpPr txBox="1"/>
              <p:nvPr/>
            </p:nvSpPr>
            <p:spPr>
              <a:xfrm>
                <a:off x="1651253" y="2053182"/>
                <a:ext cx="838835" cy="383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舟津浜</a:t>
                </a:r>
              </a:p>
            </p:txBody>
          </p:sp>
          <p:sp>
            <p:nvSpPr>
              <p:cNvPr id="14" name="テキスト ボックス 15">
                <a:extLst>
                  <a:ext uri="{FF2B5EF4-FFF2-40B4-BE49-F238E27FC236}">
                    <a16:creationId xmlns:a16="http://schemas.microsoft.com/office/drawing/2014/main" id="{8FAD412D-429F-4DA6-B646-DDB3B73F6354}"/>
                  </a:ext>
                </a:extLst>
              </p:cNvPr>
              <p:cNvSpPr txBox="1"/>
              <p:nvPr/>
            </p:nvSpPr>
            <p:spPr>
              <a:xfrm>
                <a:off x="1028321" y="2314155"/>
                <a:ext cx="838835" cy="383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青松ケ浜</a:t>
                </a:r>
              </a:p>
            </p:txBody>
          </p:sp>
          <p:sp>
            <p:nvSpPr>
              <p:cNvPr id="15" name="テキスト ボックス 16">
                <a:extLst>
                  <a:ext uri="{FF2B5EF4-FFF2-40B4-BE49-F238E27FC236}">
                    <a16:creationId xmlns:a16="http://schemas.microsoft.com/office/drawing/2014/main" id="{CC934894-BD2A-45BD-892A-DD2430CF9308}"/>
                  </a:ext>
                </a:extLst>
              </p:cNvPr>
              <p:cNvSpPr txBox="1"/>
              <p:nvPr/>
            </p:nvSpPr>
            <p:spPr>
              <a:xfrm>
                <a:off x="762000" y="0"/>
                <a:ext cx="838835" cy="33693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高橋川</a:t>
                </a:r>
              </a:p>
            </p:txBody>
          </p:sp>
        </p:grpSp>
      </p:grpSp>
      <mc:AlternateContent xmlns:mc="http://schemas.openxmlformats.org/markup-compatibility/2006" xmlns:pslz="http://schemas.microsoft.com/office/powerpoint/2016/slidezoom">
        <mc:Choice Requires="pslz">
          <p:graphicFrame>
            <p:nvGraphicFramePr>
              <p:cNvPr id="17" name="スライド ズーム 16">
                <a:extLst>
                  <a:ext uri="{FF2B5EF4-FFF2-40B4-BE49-F238E27FC236}">
                    <a16:creationId xmlns:a16="http://schemas.microsoft.com/office/drawing/2014/main" id="{2549F940-A48A-46D6-A90B-94BD74F8B673}"/>
                  </a:ext>
                </a:extLst>
              </p:cNvPr>
              <p:cNvGraphicFramePr>
                <a:graphicFrameLocks noChangeAspect="1"/>
              </p:cNvGraphicFramePr>
              <p:nvPr>
                <p:extLst>
                  <p:ext uri="{D42A27DB-BD31-4B8C-83A1-F6EECF244321}">
                    <p14:modId xmlns:p14="http://schemas.microsoft.com/office/powerpoint/2010/main" val="1791085323"/>
                  </p:ext>
                </p:extLst>
              </p:nvPr>
            </p:nvGraphicFramePr>
            <p:xfrm>
              <a:off x="-3353589" y="435522"/>
              <a:ext cx="3048000" cy="1714500"/>
            </p:xfrm>
            <a:graphic>
              <a:graphicData uri="http://schemas.microsoft.com/office/powerpoint/2016/slidezoom">
                <pslz:sldZm>
                  <pslz:sldZmObj sldId="256" cId="2056371253">
                    <pslz:zmPr id="{24F2A0C1-0BFA-45BA-AE4E-D066AC3488C4}"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7" name="スライド ズーム 16">
                <a:hlinkClick r:id="rId4" action="ppaction://hlinksldjump"/>
                <a:extLst>
                  <a:ext uri="{FF2B5EF4-FFF2-40B4-BE49-F238E27FC236}">
                    <a16:creationId xmlns:a16="http://schemas.microsoft.com/office/drawing/2014/main" id="{2549F940-A48A-46D6-A90B-94BD74F8B673}"/>
                  </a:ext>
                </a:extLst>
              </p:cNvPr>
              <p:cNvPicPr>
                <a:picLocks noGrp="1" noRot="1" noChangeAspect="1" noMove="1" noResize="1" noEditPoints="1" noAdjustHandles="1" noChangeArrowheads="1" noChangeShapeType="1"/>
              </p:cNvPicPr>
              <p:nvPr/>
            </p:nvPicPr>
            <p:blipFill>
              <a:blip r:embed="rId5"/>
              <a:stretch>
                <a:fillRect/>
              </a:stretch>
            </p:blipFill>
            <p:spPr>
              <a:xfrm>
                <a:off x="-3353589" y="435522"/>
                <a:ext cx="3048000" cy="1714500"/>
              </a:xfrm>
              <a:prstGeom prst="rect">
                <a:avLst/>
              </a:prstGeom>
              <a:ln w="3175">
                <a:solidFill>
                  <a:prstClr val="ltGray"/>
                </a:solidFill>
              </a:ln>
            </p:spPr>
          </p:pic>
        </mc:Fallback>
      </mc:AlternateContent>
      <p:sp>
        <p:nvSpPr>
          <p:cNvPr id="18" name="テキスト ボックス 12">
            <a:extLst>
              <a:ext uri="{FF2B5EF4-FFF2-40B4-BE49-F238E27FC236}">
                <a16:creationId xmlns:a16="http://schemas.microsoft.com/office/drawing/2014/main" id="{437012AE-DD4C-4F07-9883-53BE3A1210C0}"/>
              </a:ext>
            </a:extLst>
          </p:cNvPr>
          <p:cNvSpPr txBox="1"/>
          <p:nvPr/>
        </p:nvSpPr>
        <p:spPr>
          <a:xfrm>
            <a:off x="3630617" y="2850680"/>
            <a:ext cx="1730680" cy="44890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長瀬川</a:t>
            </a:r>
            <a:endParaRPr lang="ja-JP"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19" name="テキスト ボックス 12">
            <a:extLst>
              <a:ext uri="{FF2B5EF4-FFF2-40B4-BE49-F238E27FC236}">
                <a16:creationId xmlns:a16="http://schemas.microsoft.com/office/drawing/2014/main" id="{2ED026CE-A686-4143-A9EB-67D01830C08F}"/>
              </a:ext>
            </a:extLst>
          </p:cNvPr>
          <p:cNvSpPr txBox="1"/>
          <p:nvPr/>
        </p:nvSpPr>
        <p:spPr>
          <a:xfrm>
            <a:off x="3069920" y="2104726"/>
            <a:ext cx="1730680" cy="44890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小黒川</a:t>
            </a:r>
            <a:endParaRPr lang="ja-JP"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0" name="テキスト ボックス 12">
            <a:extLst>
              <a:ext uri="{FF2B5EF4-FFF2-40B4-BE49-F238E27FC236}">
                <a16:creationId xmlns:a16="http://schemas.microsoft.com/office/drawing/2014/main" id="{642420C6-CA63-4040-A068-FECA7371ED13}"/>
              </a:ext>
            </a:extLst>
          </p:cNvPr>
          <p:cNvSpPr txBox="1"/>
          <p:nvPr/>
        </p:nvSpPr>
        <p:spPr>
          <a:xfrm>
            <a:off x="3675129" y="5528737"/>
            <a:ext cx="1730680" cy="44890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舟津川</a:t>
            </a:r>
            <a:endParaRPr lang="ja-JP"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1" name="テキスト ボックス 12">
            <a:extLst>
              <a:ext uri="{FF2B5EF4-FFF2-40B4-BE49-F238E27FC236}">
                <a16:creationId xmlns:a16="http://schemas.microsoft.com/office/drawing/2014/main" id="{1D56730B-0E40-4C79-A029-A4A0CF2EFCD4}"/>
              </a:ext>
            </a:extLst>
          </p:cNvPr>
          <p:cNvSpPr txBox="1"/>
          <p:nvPr/>
        </p:nvSpPr>
        <p:spPr>
          <a:xfrm>
            <a:off x="4138008" y="3556215"/>
            <a:ext cx="1730680" cy="44890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前川</a:t>
            </a:r>
            <a:endParaRPr lang="ja-JP"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2" name="テキスト ボックス 12">
            <a:extLst>
              <a:ext uri="{FF2B5EF4-FFF2-40B4-BE49-F238E27FC236}">
                <a16:creationId xmlns:a16="http://schemas.microsoft.com/office/drawing/2014/main" id="{40B47049-AAE6-4C42-B6EB-D8CDCEA9E9B2}"/>
              </a:ext>
            </a:extLst>
          </p:cNvPr>
          <p:cNvSpPr txBox="1"/>
          <p:nvPr/>
        </p:nvSpPr>
        <p:spPr>
          <a:xfrm>
            <a:off x="1335661" y="4451426"/>
            <a:ext cx="1730680" cy="44890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原川</a:t>
            </a:r>
            <a:endParaRPr lang="ja-JP"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3" name="テキスト ボックス 12">
            <a:extLst>
              <a:ext uri="{FF2B5EF4-FFF2-40B4-BE49-F238E27FC236}">
                <a16:creationId xmlns:a16="http://schemas.microsoft.com/office/drawing/2014/main" id="{23CC4EDE-C865-4B6A-87ED-E39387A585CF}"/>
              </a:ext>
            </a:extLst>
          </p:cNvPr>
          <p:cNvSpPr txBox="1"/>
          <p:nvPr/>
        </p:nvSpPr>
        <p:spPr>
          <a:xfrm>
            <a:off x="2724694" y="5669047"/>
            <a:ext cx="1730680" cy="44890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常夏川</a:t>
            </a:r>
            <a:endParaRPr lang="ja-JP" sz="12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4" name="テキスト ボックス 12">
            <a:extLst>
              <a:ext uri="{FF2B5EF4-FFF2-40B4-BE49-F238E27FC236}">
                <a16:creationId xmlns:a16="http://schemas.microsoft.com/office/drawing/2014/main" id="{C3D35B89-E9FC-4FF3-8B36-DA441E179363}"/>
              </a:ext>
            </a:extLst>
          </p:cNvPr>
          <p:cNvSpPr txBox="1"/>
          <p:nvPr/>
        </p:nvSpPr>
        <p:spPr>
          <a:xfrm>
            <a:off x="3735547" y="4224052"/>
            <a:ext cx="1730680" cy="44890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200" kern="10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浜路取水口</a:t>
            </a:r>
            <a:endParaRPr lang="ja-JP" sz="1200" kern="10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DDED0D02-8AF7-4231-B8B2-CE6CD880153F}"/>
              </a:ext>
            </a:extLst>
          </p:cNvPr>
          <p:cNvSpPr txBox="1"/>
          <p:nvPr/>
        </p:nvSpPr>
        <p:spPr>
          <a:xfrm>
            <a:off x="6668815" y="10822"/>
            <a:ext cx="5675582" cy="369332"/>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令和元年度第</a:t>
            </a:r>
            <a:r>
              <a:rPr lang="en-US" altLang="ja-JP" dirty="0">
                <a:latin typeface="HG丸ｺﾞｼｯｸM-PRO" panose="020F0600000000000000" pitchFamily="50" charset="-128"/>
                <a:ea typeface="HG丸ｺﾞｼｯｸM-PRO" panose="020F0600000000000000" pitchFamily="50" charset="-128"/>
              </a:rPr>
              <a:t>62</a:t>
            </a:r>
            <a:r>
              <a:rPr lang="ja-JP" altLang="en-US" dirty="0">
                <a:latin typeface="HG丸ｺﾞｼｯｸM-PRO" panose="020F0600000000000000" pitchFamily="50" charset="-128"/>
                <a:ea typeface="HG丸ｺﾞｼｯｸM-PRO" panose="020F0600000000000000" pitchFamily="50" charset="-128"/>
              </a:rPr>
              <a:t>回日本大学工学部</a:t>
            </a:r>
            <a:r>
              <a:rPr kumimoji="1" lang="ja-JP" altLang="en-US" dirty="0">
                <a:latin typeface="HG丸ｺﾞｼｯｸM-PRO" panose="020F0600000000000000" pitchFamily="50" charset="-128"/>
                <a:ea typeface="HG丸ｺﾞｼｯｸM-PRO" panose="020F0600000000000000" pitchFamily="50" charset="-128"/>
              </a:rPr>
              <a:t>学術研究報告会</a:t>
            </a:r>
          </a:p>
        </p:txBody>
      </p:sp>
      <p:pic>
        <p:nvPicPr>
          <p:cNvPr id="25" name="Picture 2">
            <a:extLst>
              <a:ext uri="{FF2B5EF4-FFF2-40B4-BE49-F238E27FC236}">
                <a16:creationId xmlns:a16="http://schemas.microsoft.com/office/drawing/2014/main" id="{B09C5E7D-28DB-4EAE-A944-85DB433924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191541" y="1218829"/>
            <a:ext cx="4862546" cy="469774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テキスト ボックス 26">
            <a:extLst>
              <a:ext uri="{FF2B5EF4-FFF2-40B4-BE49-F238E27FC236}">
                <a16:creationId xmlns:a16="http://schemas.microsoft.com/office/drawing/2014/main" id="{2AB40698-8EA4-47F1-9343-A1246E9D8186}"/>
              </a:ext>
            </a:extLst>
          </p:cNvPr>
          <p:cNvSpPr txBox="1"/>
          <p:nvPr/>
        </p:nvSpPr>
        <p:spPr>
          <a:xfrm>
            <a:off x="8331916" y="1811468"/>
            <a:ext cx="16248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（全国第</a:t>
            </a:r>
            <a:r>
              <a:rPr kumimoji="1" lang="ja-JP" altLang="en-US"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四位</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p:txBody>
      </p:sp>
    </p:spTree>
    <p:extLst>
      <p:ext uri="{BB962C8B-B14F-4D97-AF65-F5344CB8AC3E}">
        <p14:creationId xmlns:p14="http://schemas.microsoft.com/office/powerpoint/2010/main" val="617584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a:extLst>
              <a:ext uri="{FF2B5EF4-FFF2-40B4-BE49-F238E27FC236}">
                <a16:creationId xmlns:a16="http://schemas.microsoft.com/office/drawing/2014/main" id="{110DF1C9-DCED-4D68-97A0-E35A5BFB431D}"/>
              </a:ext>
            </a:extLst>
          </p:cNvPr>
          <p:cNvSpPr>
            <a:spLocks noGrp="1" noChangeArrowheads="1"/>
          </p:cNvSpPr>
          <p:nvPr>
            <p:ph type="title"/>
          </p:nvPr>
        </p:nvSpPr>
        <p:spPr>
          <a:xfrm>
            <a:off x="1270291" y="346788"/>
            <a:ext cx="7886700" cy="1090451"/>
          </a:xfrm>
        </p:spPr>
        <p:txBody>
          <a:bodyPr>
            <a:normAutofit/>
          </a:bodyPr>
          <a:lstStyle/>
          <a:p>
            <a:r>
              <a:rPr lang="ja-JP" altLang="en-US" sz="4800" b="1" dirty="0">
                <a:latin typeface="HG丸ｺﾞｼｯｸM-PRO" panose="020F0600000000000000" pitchFamily="50" charset="-128"/>
                <a:ea typeface="HG丸ｺﾞｼｯｸM-PRO" panose="020F0600000000000000" pitchFamily="50" charset="-128"/>
              </a:rPr>
              <a:t>猪苗代湖の立体図と特徴</a:t>
            </a:r>
          </a:p>
        </p:txBody>
      </p:sp>
      <p:sp>
        <p:nvSpPr>
          <p:cNvPr id="26632" name="テキスト ボックス 4">
            <a:extLst>
              <a:ext uri="{FF2B5EF4-FFF2-40B4-BE49-F238E27FC236}">
                <a16:creationId xmlns:a16="http://schemas.microsoft.com/office/drawing/2014/main" id="{13769EF8-B977-4657-9B5F-AC7BFEFD5E51}"/>
              </a:ext>
            </a:extLst>
          </p:cNvPr>
          <p:cNvSpPr txBox="1">
            <a:spLocks noChangeArrowheads="1"/>
          </p:cNvSpPr>
          <p:nvPr/>
        </p:nvSpPr>
        <p:spPr bwMode="auto">
          <a:xfrm>
            <a:off x="2318744" y="5970558"/>
            <a:ext cx="2910956"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cs typeface="+mn-cs"/>
              </a:rPr>
              <a:t>猪苗代湖鳥瞰図</a:t>
            </a:r>
          </a:p>
        </p:txBody>
      </p:sp>
      <p:grpSp>
        <p:nvGrpSpPr>
          <p:cNvPr id="24" name="グループ化 23">
            <a:extLst>
              <a:ext uri="{FF2B5EF4-FFF2-40B4-BE49-F238E27FC236}">
                <a16:creationId xmlns:a16="http://schemas.microsoft.com/office/drawing/2014/main" id="{E53B7DF7-91B9-47A8-BDAD-4CB2A42B4AC5}"/>
              </a:ext>
            </a:extLst>
          </p:cNvPr>
          <p:cNvGrpSpPr/>
          <p:nvPr/>
        </p:nvGrpSpPr>
        <p:grpSpPr>
          <a:xfrm>
            <a:off x="7420457" y="3420450"/>
            <a:ext cx="1891097" cy="1228315"/>
            <a:chOff x="0" y="0"/>
            <a:chExt cx="4466217" cy="2869565"/>
          </a:xfrm>
        </p:grpSpPr>
        <p:grpSp>
          <p:nvGrpSpPr>
            <p:cNvPr id="25" name="グループ化 24">
              <a:extLst>
                <a:ext uri="{FF2B5EF4-FFF2-40B4-BE49-F238E27FC236}">
                  <a16:creationId xmlns:a16="http://schemas.microsoft.com/office/drawing/2014/main" id="{DAF16133-CD43-4441-9DEE-6078EB870B08}"/>
                </a:ext>
              </a:extLst>
            </p:cNvPr>
            <p:cNvGrpSpPr/>
            <p:nvPr/>
          </p:nvGrpSpPr>
          <p:grpSpPr>
            <a:xfrm>
              <a:off x="0" y="552450"/>
              <a:ext cx="4466217" cy="2317115"/>
              <a:chOff x="0" y="552450"/>
              <a:chExt cx="4466217" cy="2317115"/>
            </a:xfrm>
          </p:grpSpPr>
          <p:sp>
            <p:nvSpPr>
              <p:cNvPr id="36" name="フリーフォーム: 図形 35">
                <a:extLst>
                  <a:ext uri="{FF2B5EF4-FFF2-40B4-BE49-F238E27FC236}">
                    <a16:creationId xmlns:a16="http://schemas.microsoft.com/office/drawing/2014/main" id="{62B0CC4C-0FCE-431A-9859-B31CCC945957}"/>
                  </a:ext>
                </a:extLst>
              </p:cNvPr>
              <p:cNvSpPr/>
              <p:nvPr/>
            </p:nvSpPr>
            <p:spPr>
              <a:xfrm>
                <a:off x="67564" y="1312936"/>
                <a:ext cx="4259746" cy="1556629"/>
              </a:xfrm>
              <a:custGeom>
                <a:avLst/>
                <a:gdLst>
                  <a:gd name="connsiteX0" fmla="*/ 135579 w 4259746"/>
                  <a:gd name="connsiteY0" fmla="*/ 1514 h 1556629"/>
                  <a:gd name="connsiteX1" fmla="*/ 11754 w 4259746"/>
                  <a:gd name="connsiteY1" fmla="*/ 344414 h 1556629"/>
                  <a:gd name="connsiteX2" fmla="*/ 21279 w 4259746"/>
                  <a:gd name="connsiteY2" fmla="*/ 401564 h 1556629"/>
                  <a:gd name="connsiteX3" fmla="*/ 154629 w 4259746"/>
                  <a:gd name="connsiteY3" fmla="*/ 677789 h 1556629"/>
                  <a:gd name="connsiteX4" fmla="*/ 364179 w 4259746"/>
                  <a:gd name="connsiteY4" fmla="*/ 868289 h 1556629"/>
                  <a:gd name="connsiteX5" fmla="*/ 678504 w 4259746"/>
                  <a:gd name="connsiteY5" fmla="*/ 1115939 h 1556629"/>
                  <a:gd name="connsiteX6" fmla="*/ 1278579 w 4259746"/>
                  <a:gd name="connsiteY6" fmla="*/ 1401689 h 1556629"/>
                  <a:gd name="connsiteX7" fmla="*/ 2040579 w 4259746"/>
                  <a:gd name="connsiteY7" fmla="*/ 1554089 h 1556629"/>
                  <a:gd name="connsiteX8" fmla="*/ 2640654 w 4259746"/>
                  <a:gd name="connsiteY8" fmla="*/ 1487414 h 1556629"/>
                  <a:gd name="connsiteX9" fmla="*/ 3126429 w 4259746"/>
                  <a:gd name="connsiteY9" fmla="*/ 1363589 h 1556629"/>
                  <a:gd name="connsiteX10" fmla="*/ 3707454 w 4259746"/>
                  <a:gd name="connsiteY10" fmla="*/ 1068314 h 1556629"/>
                  <a:gd name="connsiteX11" fmla="*/ 4012254 w 4259746"/>
                  <a:gd name="connsiteY11" fmla="*/ 744464 h 1556629"/>
                  <a:gd name="connsiteX12" fmla="*/ 4240854 w 4259746"/>
                  <a:gd name="connsiteY12" fmla="*/ 468239 h 1556629"/>
                  <a:gd name="connsiteX13" fmla="*/ 4231329 w 4259746"/>
                  <a:gd name="connsiteY13" fmla="*/ 325364 h 1556629"/>
                  <a:gd name="connsiteX14" fmla="*/ 4107504 w 4259746"/>
                  <a:gd name="connsiteY14" fmla="*/ 134864 h 1556629"/>
                  <a:gd name="connsiteX15" fmla="*/ 3983679 w 4259746"/>
                  <a:gd name="connsiteY15" fmla="*/ 211064 h 1556629"/>
                  <a:gd name="connsiteX16" fmla="*/ 3193104 w 4259746"/>
                  <a:gd name="connsiteY16" fmla="*/ 382514 h 1556629"/>
                  <a:gd name="connsiteX17" fmla="*/ 1259529 w 4259746"/>
                  <a:gd name="connsiteY17" fmla="*/ 496814 h 1556629"/>
                  <a:gd name="connsiteX18" fmla="*/ 135579 w 4259746"/>
                  <a:gd name="connsiteY18" fmla="*/ 1514 h 155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746" h="1556629">
                    <a:moveTo>
                      <a:pt x="135579" y="1514"/>
                    </a:moveTo>
                    <a:cubicBezTo>
                      <a:pt x="-72384" y="-23886"/>
                      <a:pt x="30804" y="277739"/>
                      <a:pt x="11754" y="344414"/>
                    </a:cubicBezTo>
                    <a:cubicBezTo>
                      <a:pt x="-7296" y="411089"/>
                      <a:pt x="-2533" y="346002"/>
                      <a:pt x="21279" y="401564"/>
                    </a:cubicBezTo>
                    <a:cubicBezTo>
                      <a:pt x="45091" y="457126"/>
                      <a:pt x="97479" y="600002"/>
                      <a:pt x="154629" y="677789"/>
                    </a:cubicBezTo>
                    <a:cubicBezTo>
                      <a:pt x="211779" y="755576"/>
                      <a:pt x="276867" y="795264"/>
                      <a:pt x="364179" y="868289"/>
                    </a:cubicBezTo>
                    <a:cubicBezTo>
                      <a:pt x="451492" y="941314"/>
                      <a:pt x="526104" y="1027039"/>
                      <a:pt x="678504" y="1115939"/>
                    </a:cubicBezTo>
                    <a:cubicBezTo>
                      <a:pt x="830904" y="1204839"/>
                      <a:pt x="1051567" y="1328664"/>
                      <a:pt x="1278579" y="1401689"/>
                    </a:cubicBezTo>
                    <a:cubicBezTo>
                      <a:pt x="1505592" y="1474714"/>
                      <a:pt x="1813567" y="1539802"/>
                      <a:pt x="2040579" y="1554089"/>
                    </a:cubicBezTo>
                    <a:cubicBezTo>
                      <a:pt x="2267591" y="1568376"/>
                      <a:pt x="2459679" y="1519164"/>
                      <a:pt x="2640654" y="1487414"/>
                    </a:cubicBezTo>
                    <a:cubicBezTo>
                      <a:pt x="2821629" y="1455664"/>
                      <a:pt x="2948629" y="1433439"/>
                      <a:pt x="3126429" y="1363589"/>
                    </a:cubicBezTo>
                    <a:cubicBezTo>
                      <a:pt x="3304229" y="1293739"/>
                      <a:pt x="3559817" y="1171501"/>
                      <a:pt x="3707454" y="1068314"/>
                    </a:cubicBezTo>
                    <a:cubicBezTo>
                      <a:pt x="3855091" y="965127"/>
                      <a:pt x="3923354" y="844477"/>
                      <a:pt x="4012254" y="744464"/>
                    </a:cubicBezTo>
                    <a:cubicBezTo>
                      <a:pt x="4101154" y="644452"/>
                      <a:pt x="4204341" y="538089"/>
                      <a:pt x="4240854" y="468239"/>
                    </a:cubicBezTo>
                    <a:cubicBezTo>
                      <a:pt x="4277367" y="398389"/>
                      <a:pt x="4253554" y="380926"/>
                      <a:pt x="4231329" y="325364"/>
                    </a:cubicBezTo>
                    <a:cubicBezTo>
                      <a:pt x="4209104" y="269802"/>
                      <a:pt x="4148779" y="153914"/>
                      <a:pt x="4107504" y="134864"/>
                    </a:cubicBezTo>
                    <a:cubicBezTo>
                      <a:pt x="4066229" y="115814"/>
                      <a:pt x="4136079" y="169789"/>
                      <a:pt x="3983679" y="211064"/>
                    </a:cubicBezTo>
                    <a:cubicBezTo>
                      <a:pt x="3831279" y="252339"/>
                      <a:pt x="3647129" y="334889"/>
                      <a:pt x="3193104" y="382514"/>
                    </a:cubicBezTo>
                    <a:cubicBezTo>
                      <a:pt x="2739079" y="430139"/>
                      <a:pt x="1769117" y="557139"/>
                      <a:pt x="1259529" y="496814"/>
                    </a:cubicBezTo>
                    <a:cubicBezTo>
                      <a:pt x="749941" y="436489"/>
                      <a:pt x="343542" y="26914"/>
                      <a:pt x="135579" y="1514"/>
                    </a:cubicBezTo>
                    <a:close/>
                  </a:path>
                </a:pathLst>
              </a:custGeom>
              <a:solidFill>
                <a:srgbClr val="00B050"/>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a:ln/>
                  <a:solidFill>
                    <a:srgbClr val="A5A5A5"/>
                  </a:solidFill>
                  <a:effectLst/>
                  <a:uLnTx/>
                  <a:uFillTx/>
                  <a:latin typeface="游ゴシック" panose="020F0502020204030204"/>
                  <a:ea typeface="游ゴシック" panose="020B0400000000000000" pitchFamily="50" charset="-128"/>
                  <a:cs typeface="+mn-cs"/>
                </a:endParaRPr>
              </a:p>
            </p:txBody>
          </p:sp>
          <p:sp>
            <p:nvSpPr>
              <p:cNvPr id="37" name="フリーフォーム: 図形 36">
                <a:extLst>
                  <a:ext uri="{FF2B5EF4-FFF2-40B4-BE49-F238E27FC236}">
                    <a16:creationId xmlns:a16="http://schemas.microsoft.com/office/drawing/2014/main" id="{08B793C9-3B6D-4848-8844-69EB54DBA286}"/>
                  </a:ext>
                </a:extLst>
              </p:cNvPr>
              <p:cNvSpPr/>
              <p:nvPr/>
            </p:nvSpPr>
            <p:spPr>
              <a:xfrm>
                <a:off x="0" y="552450"/>
                <a:ext cx="4383099" cy="2015209"/>
              </a:xfrm>
              <a:custGeom>
                <a:avLst/>
                <a:gdLst>
                  <a:gd name="connsiteX0" fmla="*/ 2184343 w 4383099"/>
                  <a:gd name="connsiteY0" fmla="*/ 0 h 2015209"/>
                  <a:gd name="connsiteX1" fmla="*/ 469843 w 4383099"/>
                  <a:gd name="connsiteY1" fmla="*/ 257175 h 2015209"/>
                  <a:gd name="connsiteX2" fmla="*/ 212668 w 4383099"/>
                  <a:gd name="connsiteY2" fmla="*/ 352425 h 2015209"/>
                  <a:gd name="connsiteX3" fmla="*/ 3118 w 4383099"/>
                  <a:gd name="connsiteY3" fmla="*/ 866775 h 2015209"/>
                  <a:gd name="connsiteX4" fmla="*/ 107893 w 4383099"/>
                  <a:gd name="connsiteY4" fmla="*/ 1076325 h 2015209"/>
                  <a:gd name="connsiteX5" fmla="*/ 384118 w 4383099"/>
                  <a:gd name="connsiteY5" fmla="*/ 1314450 h 2015209"/>
                  <a:gd name="connsiteX6" fmla="*/ 622243 w 4383099"/>
                  <a:gd name="connsiteY6" fmla="*/ 1552575 h 2015209"/>
                  <a:gd name="connsiteX7" fmla="*/ 850843 w 4383099"/>
                  <a:gd name="connsiteY7" fmla="*/ 1695450 h 2015209"/>
                  <a:gd name="connsiteX8" fmla="*/ 1346143 w 4383099"/>
                  <a:gd name="connsiteY8" fmla="*/ 1885950 h 2015209"/>
                  <a:gd name="connsiteX9" fmla="*/ 1955743 w 4383099"/>
                  <a:gd name="connsiteY9" fmla="*/ 2009775 h 2015209"/>
                  <a:gd name="connsiteX10" fmla="*/ 2641543 w 4383099"/>
                  <a:gd name="connsiteY10" fmla="*/ 1971675 h 2015209"/>
                  <a:gd name="connsiteX11" fmla="*/ 3346393 w 4383099"/>
                  <a:gd name="connsiteY11" fmla="*/ 1781175 h 2015209"/>
                  <a:gd name="connsiteX12" fmla="*/ 3794068 w 4383099"/>
                  <a:gd name="connsiteY12" fmla="*/ 1514475 h 2015209"/>
                  <a:gd name="connsiteX13" fmla="*/ 4070293 w 4383099"/>
                  <a:gd name="connsiteY13" fmla="*/ 1276350 h 2015209"/>
                  <a:gd name="connsiteX14" fmla="*/ 4336993 w 4383099"/>
                  <a:gd name="connsiteY14" fmla="*/ 990600 h 2015209"/>
                  <a:gd name="connsiteX15" fmla="*/ 4375093 w 4383099"/>
                  <a:gd name="connsiteY15" fmla="*/ 885825 h 2015209"/>
                  <a:gd name="connsiteX16" fmla="*/ 4375093 w 4383099"/>
                  <a:gd name="connsiteY16" fmla="*/ 800100 h 2015209"/>
                  <a:gd name="connsiteX17" fmla="*/ 4289368 w 4383099"/>
                  <a:gd name="connsiteY17" fmla="*/ 600075 h 2015209"/>
                  <a:gd name="connsiteX18" fmla="*/ 4175068 w 4383099"/>
                  <a:gd name="connsiteY18" fmla="*/ 390525 h 2015209"/>
                  <a:gd name="connsiteX19" fmla="*/ 4051243 w 4383099"/>
                  <a:gd name="connsiteY19" fmla="*/ 257175 h 2015209"/>
                  <a:gd name="connsiteX20" fmla="*/ 2184343 w 4383099"/>
                  <a:gd name="connsiteY20" fmla="*/ 0 h 201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3099" h="2015209">
                    <a:moveTo>
                      <a:pt x="2184343" y="0"/>
                    </a:moveTo>
                    <a:cubicBezTo>
                      <a:pt x="1587443" y="0"/>
                      <a:pt x="798455" y="198438"/>
                      <a:pt x="469843" y="257175"/>
                    </a:cubicBezTo>
                    <a:cubicBezTo>
                      <a:pt x="141231" y="315912"/>
                      <a:pt x="290455" y="250825"/>
                      <a:pt x="212668" y="352425"/>
                    </a:cubicBezTo>
                    <a:cubicBezTo>
                      <a:pt x="134881" y="454025"/>
                      <a:pt x="20581" y="746125"/>
                      <a:pt x="3118" y="866775"/>
                    </a:cubicBezTo>
                    <a:cubicBezTo>
                      <a:pt x="-14345" y="987425"/>
                      <a:pt x="44393" y="1001713"/>
                      <a:pt x="107893" y="1076325"/>
                    </a:cubicBezTo>
                    <a:cubicBezTo>
                      <a:pt x="171393" y="1150937"/>
                      <a:pt x="298393" y="1235075"/>
                      <a:pt x="384118" y="1314450"/>
                    </a:cubicBezTo>
                    <a:cubicBezTo>
                      <a:pt x="469843" y="1393825"/>
                      <a:pt x="544455" y="1489075"/>
                      <a:pt x="622243" y="1552575"/>
                    </a:cubicBezTo>
                    <a:cubicBezTo>
                      <a:pt x="700030" y="1616075"/>
                      <a:pt x="730193" y="1639888"/>
                      <a:pt x="850843" y="1695450"/>
                    </a:cubicBezTo>
                    <a:cubicBezTo>
                      <a:pt x="971493" y="1751013"/>
                      <a:pt x="1161993" y="1833563"/>
                      <a:pt x="1346143" y="1885950"/>
                    </a:cubicBezTo>
                    <a:cubicBezTo>
                      <a:pt x="1530293" y="1938337"/>
                      <a:pt x="1739843" y="1995487"/>
                      <a:pt x="1955743" y="2009775"/>
                    </a:cubicBezTo>
                    <a:cubicBezTo>
                      <a:pt x="2171643" y="2024063"/>
                      <a:pt x="2409768" y="2009775"/>
                      <a:pt x="2641543" y="1971675"/>
                    </a:cubicBezTo>
                    <a:cubicBezTo>
                      <a:pt x="2873318" y="1933575"/>
                      <a:pt x="3154306" y="1857375"/>
                      <a:pt x="3346393" y="1781175"/>
                    </a:cubicBezTo>
                    <a:cubicBezTo>
                      <a:pt x="3538480" y="1704975"/>
                      <a:pt x="3673418" y="1598613"/>
                      <a:pt x="3794068" y="1514475"/>
                    </a:cubicBezTo>
                    <a:cubicBezTo>
                      <a:pt x="3914718" y="1430337"/>
                      <a:pt x="3979806" y="1363662"/>
                      <a:pt x="4070293" y="1276350"/>
                    </a:cubicBezTo>
                    <a:cubicBezTo>
                      <a:pt x="4160780" y="1189038"/>
                      <a:pt x="4286193" y="1055688"/>
                      <a:pt x="4336993" y="990600"/>
                    </a:cubicBezTo>
                    <a:cubicBezTo>
                      <a:pt x="4387793" y="925513"/>
                      <a:pt x="4368743" y="917575"/>
                      <a:pt x="4375093" y="885825"/>
                    </a:cubicBezTo>
                    <a:cubicBezTo>
                      <a:pt x="4381443" y="854075"/>
                      <a:pt x="4389380" y="847725"/>
                      <a:pt x="4375093" y="800100"/>
                    </a:cubicBezTo>
                    <a:cubicBezTo>
                      <a:pt x="4360806" y="752475"/>
                      <a:pt x="4322705" y="668337"/>
                      <a:pt x="4289368" y="600075"/>
                    </a:cubicBezTo>
                    <a:cubicBezTo>
                      <a:pt x="4256031" y="531813"/>
                      <a:pt x="4214756" y="447675"/>
                      <a:pt x="4175068" y="390525"/>
                    </a:cubicBezTo>
                    <a:cubicBezTo>
                      <a:pt x="4135381" y="333375"/>
                      <a:pt x="4389380" y="322262"/>
                      <a:pt x="4051243" y="257175"/>
                    </a:cubicBezTo>
                    <a:cubicBezTo>
                      <a:pt x="3713106" y="192088"/>
                      <a:pt x="2781243" y="0"/>
                      <a:pt x="2184343" y="0"/>
                    </a:cubicBez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8" name="テキスト ボックス 29">
                <a:extLst>
                  <a:ext uri="{FF2B5EF4-FFF2-40B4-BE49-F238E27FC236}">
                    <a16:creationId xmlns:a16="http://schemas.microsoft.com/office/drawing/2014/main" id="{54A57B99-EE4C-4186-90A7-DED9B46DD6F8}"/>
                  </a:ext>
                </a:extLst>
              </p:cNvPr>
              <p:cNvSpPr txBox="1"/>
              <p:nvPr/>
            </p:nvSpPr>
            <p:spPr>
              <a:xfrm rot="1559723">
                <a:off x="190656" y="1688385"/>
                <a:ext cx="1988732" cy="89719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00"/>
                    </a:solidFill>
                    <a:effectLst/>
                    <a:uLnTx/>
                    <a:uFillTx/>
                    <a:latin typeface="Arial Black" panose="020B0A04020102020204" pitchFamily="34" charset="0"/>
                    <a:ea typeface="AR P丸ゴシック体M" panose="020B0600010101010101" pitchFamily="50" charset="-128"/>
                    <a:cs typeface="+mn-cs"/>
                  </a:rPr>
                  <a:t>TOK</a:t>
                </a:r>
                <a:endParaRPr kumimoji="1" lang="ja-JP" altLang="en-US" sz="1600" b="0" i="0" u="none" strike="noStrike" kern="1200" cap="none" spc="0" normalizeH="0" baseline="0" noProof="0" dirty="0">
                  <a:ln>
                    <a:noFill/>
                  </a:ln>
                  <a:solidFill>
                    <a:srgbClr val="FFFF00"/>
                  </a:solidFill>
                  <a:effectLst/>
                  <a:uLnTx/>
                  <a:uFillTx/>
                  <a:latin typeface="Arial Black" panose="020B0A04020102020204" pitchFamily="34" charset="0"/>
                  <a:ea typeface="AR P丸ゴシック体M" panose="020B0600010101010101" pitchFamily="50" charset="-128"/>
                  <a:cs typeface="+mn-cs"/>
                </a:endParaRPr>
              </a:p>
            </p:txBody>
          </p:sp>
          <p:sp>
            <p:nvSpPr>
              <p:cNvPr id="39" name="テキスト ボックス 30">
                <a:extLst>
                  <a:ext uri="{FF2B5EF4-FFF2-40B4-BE49-F238E27FC236}">
                    <a16:creationId xmlns:a16="http://schemas.microsoft.com/office/drawing/2014/main" id="{545D0D8F-035A-42AB-8F5B-79BC95302B24}"/>
                  </a:ext>
                </a:extLst>
              </p:cNvPr>
              <p:cNvSpPr txBox="1"/>
              <p:nvPr/>
            </p:nvSpPr>
            <p:spPr>
              <a:xfrm rot="21040906">
                <a:off x="2250485" y="1815938"/>
                <a:ext cx="1573124" cy="30614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Black" panose="020B0A04020102020204" pitchFamily="34" charset="0"/>
                    <a:ea typeface="AR P丸ゴシック体M" panose="020B0600010101010101" pitchFamily="50" charset="-128"/>
                    <a:cs typeface="+mn-cs"/>
                  </a:rPr>
                  <a:t>DO</a:t>
                </a:r>
                <a:endParaRPr kumimoji="1" lang="ja-JP" altLang="en-US" sz="1600" b="0" i="0" u="none" strike="noStrike" kern="1200" cap="none" spc="0" normalizeH="0" baseline="0" noProof="0" dirty="0">
                  <a:ln>
                    <a:noFill/>
                  </a:ln>
                  <a:solidFill>
                    <a:srgbClr val="FF0000"/>
                  </a:solidFill>
                  <a:effectLst/>
                  <a:uLnTx/>
                  <a:uFillTx/>
                  <a:latin typeface="Arial Black" panose="020B0A04020102020204" pitchFamily="34" charset="0"/>
                  <a:ea typeface="AR P丸ゴシック体M" panose="020B0600010101010101" pitchFamily="50" charset="-128"/>
                  <a:cs typeface="+mn-cs"/>
                </a:endParaRPr>
              </a:p>
            </p:txBody>
          </p:sp>
          <p:sp>
            <p:nvSpPr>
              <p:cNvPr id="40" name="テキスト ボックス 31">
                <a:extLst>
                  <a:ext uri="{FF2B5EF4-FFF2-40B4-BE49-F238E27FC236}">
                    <a16:creationId xmlns:a16="http://schemas.microsoft.com/office/drawing/2014/main" id="{432589B6-7293-4AA9-8472-95D150395415}"/>
                  </a:ext>
                </a:extLst>
              </p:cNvPr>
              <p:cNvSpPr txBox="1"/>
              <p:nvPr/>
            </p:nvSpPr>
            <p:spPr>
              <a:xfrm rot="302325">
                <a:off x="1377385" y="1881279"/>
                <a:ext cx="1404946" cy="75179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00"/>
                    </a:solidFill>
                    <a:effectLst/>
                    <a:uLnTx/>
                    <a:uFillTx/>
                    <a:latin typeface="Arial Black" panose="020B0A04020102020204" pitchFamily="34" charset="0"/>
                    <a:ea typeface="AR P丸ゴシック体M" panose="020B0600010101010101" pitchFamily="50" charset="-128"/>
                    <a:cs typeface="+mn-cs"/>
                  </a:rPr>
                  <a:t>YO</a:t>
                </a:r>
                <a:endParaRPr kumimoji="1" lang="ja-JP" altLang="en-US" sz="1600" b="0" i="0" u="none" strike="noStrike" kern="1200" cap="none" spc="0" normalizeH="0" baseline="0" noProof="0" dirty="0">
                  <a:ln>
                    <a:noFill/>
                  </a:ln>
                  <a:solidFill>
                    <a:srgbClr val="FFFF00"/>
                  </a:solidFill>
                  <a:effectLst/>
                  <a:uLnTx/>
                  <a:uFillTx/>
                  <a:latin typeface="Arial Black" panose="020B0A04020102020204" pitchFamily="34" charset="0"/>
                  <a:ea typeface="AR P丸ゴシック体M" panose="020B0600010101010101" pitchFamily="50" charset="-128"/>
                  <a:cs typeface="+mn-cs"/>
                </a:endParaRPr>
              </a:p>
            </p:txBody>
          </p:sp>
          <p:sp>
            <p:nvSpPr>
              <p:cNvPr id="41" name="テキスト ボックス 32">
                <a:extLst>
                  <a:ext uri="{FF2B5EF4-FFF2-40B4-BE49-F238E27FC236}">
                    <a16:creationId xmlns:a16="http://schemas.microsoft.com/office/drawing/2014/main" id="{563A6A32-4071-4CCF-BE3A-BC9704114923}"/>
                  </a:ext>
                </a:extLst>
              </p:cNvPr>
              <p:cNvSpPr txBox="1"/>
              <p:nvPr/>
            </p:nvSpPr>
            <p:spPr>
              <a:xfrm rot="19927385">
                <a:off x="3001550" y="1498000"/>
                <a:ext cx="1464667" cy="64761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Black" panose="020B0A04020102020204" pitchFamily="34" charset="0"/>
                    <a:ea typeface="AR P丸ゴシック体M" panose="020B0600010101010101" pitchFamily="50" charset="-128"/>
                    <a:cs typeface="+mn-cs"/>
                  </a:rPr>
                  <a:t>ME</a:t>
                </a:r>
                <a:endParaRPr kumimoji="1" lang="ja-JP" altLang="en-US" sz="1600" b="0" i="0" u="none" strike="noStrike" kern="1200" cap="none" spc="0" normalizeH="0" baseline="0" noProof="0" dirty="0">
                  <a:ln>
                    <a:noFill/>
                  </a:ln>
                  <a:solidFill>
                    <a:srgbClr val="FF0000"/>
                  </a:solidFill>
                  <a:effectLst/>
                  <a:uLnTx/>
                  <a:uFillTx/>
                  <a:latin typeface="Arial Black" panose="020B0A04020102020204" pitchFamily="34" charset="0"/>
                  <a:ea typeface="AR P丸ゴシック体M" panose="020B0600010101010101" pitchFamily="50" charset="-128"/>
                  <a:cs typeface="+mn-cs"/>
                </a:endParaRPr>
              </a:p>
            </p:txBody>
          </p:sp>
        </p:grpSp>
        <p:grpSp>
          <p:nvGrpSpPr>
            <p:cNvPr id="26" name="グループ化 25">
              <a:extLst>
                <a:ext uri="{FF2B5EF4-FFF2-40B4-BE49-F238E27FC236}">
                  <a16:creationId xmlns:a16="http://schemas.microsoft.com/office/drawing/2014/main" id="{FED93E66-1B73-4E6B-A4E3-E04531556018}"/>
                </a:ext>
              </a:extLst>
            </p:cNvPr>
            <p:cNvGrpSpPr/>
            <p:nvPr/>
          </p:nvGrpSpPr>
          <p:grpSpPr>
            <a:xfrm>
              <a:off x="243679" y="0"/>
              <a:ext cx="3954368" cy="1990971"/>
              <a:chOff x="243679" y="0"/>
              <a:chExt cx="3954368" cy="1990971"/>
            </a:xfrm>
          </p:grpSpPr>
          <p:sp>
            <p:nvSpPr>
              <p:cNvPr id="27" name="フリーフォーム: 図形 26">
                <a:extLst>
                  <a:ext uri="{FF2B5EF4-FFF2-40B4-BE49-F238E27FC236}">
                    <a16:creationId xmlns:a16="http://schemas.microsoft.com/office/drawing/2014/main" id="{AB555742-C979-4BD9-984B-C05C57C1AF5C}"/>
                  </a:ext>
                </a:extLst>
              </p:cNvPr>
              <p:cNvSpPr/>
              <p:nvPr/>
            </p:nvSpPr>
            <p:spPr>
              <a:xfrm>
                <a:off x="243679" y="9348"/>
                <a:ext cx="3954368" cy="1981623"/>
              </a:xfrm>
              <a:custGeom>
                <a:avLst/>
                <a:gdLst>
                  <a:gd name="connsiteX0" fmla="*/ 2235939 w 3954368"/>
                  <a:gd name="connsiteY0" fmla="*/ 19227 h 1981623"/>
                  <a:gd name="connsiteX1" fmla="*/ 2064489 w 3954368"/>
                  <a:gd name="connsiteY1" fmla="*/ 177 h 1981623"/>
                  <a:gd name="connsiteX2" fmla="*/ 1912089 w 3954368"/>
                  <a:gd name="connsiteY2" fmla="*/ 9702 h 1981623"/>
                  <a:gd name="connsiteX3" fmla="*/ 1759689 w 3954368"/>
                  <a:gd name="connsiteY3" fmla="*/ 9702 h 1981623"/>
                  <a:gd name="connsiteX4" fmla="*/ 1550139 w 3954368"/>
                  <a:gd name="connsiteY4" fmla="*/ 38277 h 1981623"/>
                  <a:gd name="connsiteX5" fmla="*/ 1312014 w 3954368"/>
                  <a:gd name="connsiteY5" fmla="*/ 104952 h 1981623"/>
                  <a:gd name="connsiteX6" fmla="*/ 1064364 w 3954368"/>
                  <a:gd name="connsiteY6" fmla="*/ 200202 h 1981623"/>
                  <a:gd name="connsiteX7" fmla="*/ 788139 w 3954368"/>
                  <a:gd name="connsiteY7" fmla="*/ 285927 h 1981623"/>
                  <a:gd name="connsiteX8" fmla="*/ 645264 w 3954368"/>
                  <a:gd name="connsiteY8" fmla="*/ 390702 h 1981623"/>
                  <a:gd name="connsiteX9" fmla="*/ 464289 w 3954368"/>
                  <a:gd name="connsiteY9" fmla="*/ 485952 h 1981623"/>
                  <a:gd name="connsiteX10" fmla="*/ 302364 w 3954368"/>
                  <a:gd name="connsiteY10" fmla="*/ 619302 h 1981623"/>
                  <a:gd name="connsiteX11" fmla="*/ 140439 w 3954368"/>
                  <a:gd name="connsiteY11" fmla="*/ 743127 h 1981623"/>
                  <a:gd name="connsiteX12" fmla="*/ 7089 w 3954368"/>
                  <a:gd name="connsiteY12" fmla="*/ 847902 h 1981623"/>
                  <a:gd name="connsiteX13" fmla="*/ 26139 w 3954368"/>
                  <a:gd name="connsiteY13" fmla="*/ 981252 h 1981623"/>
                  <a:gd name="connsiteX14" fmla="*/ 92814 w 3954368"/>
                  <a:gd name="connsiteY14" fmla="*/ 1124127 h 1981623"/>
                  <a:gd name="connsiteX15" fmla="*/ 340464 w 3954368"/>
                  <a:gd name="connsiteY15" fmla="*/ 1276527 h 1981623"/>
                  <a:gd name="connsiteX16" fmla="*/ 635739 w 3954368"/>
                  <a:gd name="connsiteY16" fmla="*/ 1495602 h 1981623"/>
                  <a:gd name="connsiteX17" fmla="*/ 978639 w 3954368"/>
                  <a:gd name="connsiteY17" fmla="*/ 1657527 h 1981623"/>
                  <a:gd name="connsiteX18" fmla="*/ 1435839 w 3954368"/>
                  <a:gd name="connsiteY18" fmla="*/ 1867077 h 1981623"/>
                  <a:gd name="connsiteX19" fmla="*/ 1940664 w 3954368"/>
                  <a:gd name="connsiteY19" fmla="*/ 1981377 h 1981623"/>
                  <a:gd name="connsiteX20" fmla="*/ 2607414 w 3954368"/>
                  <a:gd name="connsiteY20" fmla="*/ 1838502 h 1981623"/>
                  <a:gd name="connsiteX21" fmla="*/ 3245589 w 3954368"/>
                  <a:gd name="connsiteY21" fmla="*/ 1552752 h 1981623"/>
                  <a:gd name="connsiteX22" fmla="*/ 3731364 w 3954368"/>
                  <a:gd name="connsiteY22" fmla="*/ 1247952 h 1981623"/>
                  <a:gd name="connsiteX23" fmla="*/ 3874239 w 3954368"/>
                  <a:gd name="connsiteY23" fmla="*/ 1086027 h 1981623"/>
                  <a:gd name="connsiteX24" fmla="*/ 3950439 w 3954368"/>
                  <a:gd name="connsiteY24" fmla="*/ 981252 h 1981623"/>
                  <a:gd name="connsiteX25" fmla="*/ 3921864 w 3954368"/>
                  <a:gd name="connsiteY25" fmla="*/ 800277 h 1981623"/>
                  <a:gd name="connsiteX26" fmla="*/ 3740889 w 3954368"/>
                  <a:gd name="connsiteY26" fmla="*/ 647877 h 1981623"/>
                  <a:gd name="connsiteX27" fmla="*/ 3397989 w 3954368"/>
                  <a:gd name="connsiteY27" fmla="*/ 419277 h 1981623"/>
                  <a:gd name="connsiteX28" fmla="*/ 3112239 w 3954368"/>
                  <a:gd name="connsiteY28" fmla="*/ 276402 h 1981623"/>
                  <a:gd name="connsiteX29" fmla="*/ 2807439 w 3954368"/>
                  <a:gd name="connsiteY29" fmla="*/ 171627 h 1981623"/>
                  <a:gd name="connsiteX30" fmla="*/ 2493114 w 3954368"/>
                  <a:gd name="connsiteY30" fmla="*/ 66852 h 1981623"/>
                  <a:gd name="connsiteX31" fmla="*/ 2235939 w 3954368"/>
                  <a:gd name="connsiteY31" fmla="*/ 19227 h 198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54368" h="1981623">
                    <a:moveTo>
                      <a:pt x="2235939" y="19227"/>
                    </a:moveTo>
                    <a:cubicBezTo>
                      <a:pt x="2164501" y="8114"/>
                      <a:pt x="2118464" y="1764"/>
                      <a:pt x="2064489" y="177"/>
                    </a:cubicBezTo>
                    <a:cubicBezTo>
                      <a:pt x="2010514" y="-1411"/>
                      <a:pt x="1962889" y="8114"/>
                      <a:pt x="1912089" y="9702"/>
                    </a:cubicBezTo>
                    <a:cubicBezTo>
                      <a:pt x="1861289" y="11289"/>
                      <a:pt x="1820014" y="4939"/>
                      <a:pt x="1759689" y="9702"/>
                    </a:cubicBezTo>
                    <a:cubicBezTo>
                      <a:pt x="1699364" y="14464"/>
                      <a:pt x="1624751" y="22402"/>
                      <a:pt x="1550139" y="38277"/>
                    </a:cubicBezTo>
                    <a:cubicBezTo>
                      <a:pt x="1475527" y="54152"/>
                      <a:pt x="1392976" y="77965"/>
                      <a:pt x="1312014" y="104952"/>
                    </a:cubicBezTo>
                    <a:cubicBezTo>
                      <a:pt x="1231052" y="131939"/>
                      <a:pt x="1151676" y="170040"/>
                      <a:pt x="1064364" y="200202"/>
                    </a:cubicBezTo>
                    <a:cubicBezTo>
                      <a:pt x="977052" y="230364"/>
                      <a:pt x="857989" y="254177"/>
                      <a:pt x="788139" y="285927"/>
                    </a:cubicBezTo>
                    <a:cubicBezTo>
                      <a:pt x="718289" y="317677"/>
                      <a:pt x="699239" y="357365"/>
                      <a:pt x="645264" y="390702"/>
                    </a:cubicBezTo>
                    <a:cubicBezTo>
                      <a:pt x="591289" y="424039"/>
                      <a:pt x="521439" y="447852"/>
                      <a:pt x="464289" y="485952"/>
                    </a:cubicBezTo>
                    <a:cubicBezTo>
                      <a:pt x="407139" y="524052"/>
                      <a:pt x="356339" y="576440"/>
                      <a:pt x="302364" y="619302"/>
                    </a:cubicBezTo>
                    <a:cubicBezTo>
                      <a:pt x="248389" y="662164"/>
                      <a:pt x="189651" y="705027"/>
                      <a:pt x="140439" y="743127"/>
                    </a:cubicBezTo>
                    <a:cubicBezTo>
                      <a:pt x="91226" y="781227"/>
                      <a:pt x="26139" y="808214"/>
                      <a:pt x="7089" y="847902"/>
                    </a:cubicBezTo>
                    <a:cubicBezTo>
                      <a:pt x="-11961" y="887590"/>
                      <a:pt x="11852" y="935215"/>
                      <a:pt x="26139" y="981252"/>
                    </a:cubicBezTo>
                    <a:cubicBezTo>
                      <a:pt x="40426" y="1027289"/>
                      <a:pt x="40427" y="1074915"/>
                      <a:pt x="92814" y="1124127"/>
                    </a:cubicBezTo>
                    <a:cubicBezTo>
                      <a:pt x="145201" y="1173339"/>
                      <a:pt x="249977" y="1214615"/>
                      <a:pt x="340464" y="1276527"/>
                    </a:cubicBezTo>
                    <a:cubicBezTo>
                      <a:pt x="430951" y="1338439"/>
                      <a:pt x="529377" y="1432102"/>
                      <a:pt x="635739" y="1495602"/>
                    </a:cubicBezTo>
                    <a:cubicBezTo>
                      <a:pt x="742101" y="1559102"/>
                      <a:pt x="978639" y="1657527"/>
                      <a:pt x="978639" y="1657527"/>
                    </a:cubicBezTo>
                    <a:cubicBezTo>
                      <a:pt x="1111989" y="1719439"/>
                      <a:pt x="1275502" y="1813102"/>
                      <a:pt x="1435839" y="1867077"/>
                    </a:cubicBezTo>
                    <a:cubicBezTo>
                      <a:pt x="1596176" y="1921052"/>
                      <a:pt x="1745402" y="1986139"/>
                      <a:pt x="1940664" y="1981377"/>
                    </a:cubicBezTo>
                    <a:cubicBezTo>
                      <a:pt x="2135926" y="1976615"/>
                      <a:pt x="2389927" y="1909939"/>
                      <a:pt x="2607414" y="1838502"/>
                    </a:cubicBezTo>
                    <a:cubicBezTo>
                      <a:pt x="2824901" y="1767065"/>
                      <a:pt x="3058264" y="1651177"/>
                      <a:pt x="3245589" y="1552752"/>
                    </a:cubicBezTo>
                    <a:cubicBezTo>
                      <a:pt x="3432914" y="1454327"/>
                      <a:pt x="3626589" y="1325740"/>
                      <a:pt x="3731364" y="1247952"/>
                    </a:cubicBezTo>
                    <a:cubicBezTo>
                      <a:pt x="3836139" y="1170165"/>
                      <a:pt x="3837727" y="1130477"/>
                      <a:pt x="3874239" y="1086027"/>
                    </a:cubicBezTo>
                    <a:cubicBezTo>
                      <a:pt x="3910751" y="1041577"/>
                      <a:pt x="3942502" y="1028877"/>
                      <a:pt x="3950439" y="981252"/>
                    </a:cubicBezTo>
                    <a:cubicBezTo>
                      <a:pt x="3958376" y="933627"/>
                      <a:pt x="3956789" y="855840"/>
                      <a:pt x="3921864" y="800277"/>
                    </a:cubicBezTo>
                    <a:cubicBezTo>
                      <a:pt x="3886939" y="744715"/>
                      <a:pt x="3828201" y="711377"/>
                      <a:pt x="3740889" y="647877"/>
                    </a:cubicBezTo>
                    <a:cubicBezTo>
                      <a:pt x="3653577" y="584377"/>
                      <a:pt x="3502764" y="481189"/>
                      <a:pt x="3397989" y="419277"/>
                    </a:cubicBezTo>
                    <a:cubicBezTo>
                      <a:pt x="3293214" y="357365"/>
                      <a:pt x="3210664" y="317677"/>
                      <a:pt x="3112239" y="276402"/>
                    </a:cubicBezTo>
                    <a:cubicBezTo>
                      <a:pt x="3013814" y="235127"/>
                      <a:pt x="2807439" y="171627"/>
                      <a:pt x="2807439" y="171627"/>
                    </a:cubicBezTo>
                    <a:cubicBezTo>
                      <a:pt x="2704252" y="136702"/>
                      <a:pt x="2589952" y="92252"/>
                      <a:pt x="2493114" y="66852"/>
                    </a:cubicBezTo>
                    <a:cubicBezTo>
                      <a:pt x="2396277" y="41452"/>
                      <a:pt x="2307377" y="30340"/>
                      <a:pt x="2235939" y="19227"/>
                    </a:cubicBezTo>
                    <a:close/>
                  </a:path>
                </a:pathLst>
              </a:custGeom>
              <a:solidFill>
                <a:schemeClr val="lt1"/>
              </a:solidFill>
              <a:ln w="254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8" name="フリーフォーム: 図形 27">
                <a:extLst>
                  <a:ext uri="{FF2B5EF4-FFF2-40B4-BE49-F238E27FC236}">
                    <a16:creationId xmlns:a16="http://schemas.microsoft.com/office/drawing/2014/main" id="{05188D21-E6C0-4F2F-BE9B-48E57C33856E}"/>
                  </a:ext>
                </a:extLst>
              </p:cNvPr>
              <p:cNvSpPr/>
              <p:nvPr/>
            </p:nvSpPr>
            <p:spPr>
              <a:xfrm>
                <a:off x="622243" y="8271"/>
                <a:ext cx="1628775" cy="1277604"/>
              </a:xfrm>
              <a:custGeom>
                <a:avLst/>
                <a:gdLst>
                  <a:gd name="connsiteX0" fmla="*/ 0 w 1628775"/>
                  <a:gd name="connsiteY0" fmla="*/ 1277604 h 1277604"/>
                  <a:gd name="connsiteX1" fmla="*/ 190500 w 1628775"/>
                  <a:gd name="connsiteY1" fmla="*/ 953754 h 1277604"/>
                  <a:gd name="connsiteX2" fmla="*/ 295275 w 1628775"/>
                  <a:gd name="connsiteY2" fmla="*/ 829929 h 1277604"/>
                  <a:gd name="connsiteX3" fmla="*/ 400050 w 1628775"/>
                  <a:gd name="connsiteY3" fmla="*/ 706104 h 1277604"/>
                  <a:gd name="connsiteX4" fmla="*/ 600075 w 1628775"/>
                  <a:gd name="connsiteY4" fmla="*/ 487029 h 1277604"/>
                  <a:gd name="connsiteX5" fmla="*/ 762000 w 1628775"/>
                  <a:gd name="connsiteY5" fmla="*/ 372729 h 1277604"/>
                  <a:gd name="connsiteX6" fmla="*/ 895350 w 1628775"/>
                  <a:gd name="connsiteY6" fmla="*/ 267954 h 1277604"/>
                  <a:gd name="connsiteX7" fmla="*/ 1104900 w 1628775"/>
                  <a:gd name="connsiteY7" fmla="*/ 182229 h 1277604"/>
                  <a:gd name="connsiteX8" fmla="*/ 1314450 w 1628775"/>
                  <a:gd name="connsiteY8" fmla="*/ 96504 h 1277604"/>
                  <a:gd name="connsiteX9" fmla="*/ 1552575 w 1628775"/>
                  <a:gd name="connsiteY9" fmla="*/ 10779 h 1277604"/>
                  <a:gd name="connsiteX10" fmla="*/ 1628775 w 1628775"/>
                  <a:gd name="connsiteY10" fmla="*/ 1254 h 1277604"/>
                  <a:gd name="connsiteX11" fmla="*/ 1628775 w 1628775"/>
                  <a:gd name="connsiteY11" fmla="*/ 1254 h 1277604"/>
                  <a:gd name="connsiteX12" fmla="*/ 1628775 w 1628775"/>
                  <a:gd name="connsiteY12" fmla="*/ 1254 h 127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775" h="1277604">
                    <a:moveTo>
                      <a:pt x="0" y="1277604"/>
                    </a:moveTo>
                    <a:cubicBezTo>
                      <a:pt x="70644" y="1152985"/>
                      <a:pt x="141288" y="1028366"/>
                      <a:pt x="190500" y="953754"/>
                    </a:cubicBezTo>
                    <a:cubicBezTo>
                      <a:pt x="239712" y="879142"/>
                      <a:pt x="295275" y="829929"/>
                      <a:pt x="295275" y="829929"/>
                    </a:cubicBezTo>
                    <a:cubicBezTo>
                      <a:pt x="330200" y="788654"/>
                      <a:pt x="349250" y="763254"/>
                      <a:pt x="400050" y="706104"/>
                    </a:cubicBezTo>
                    <a:cubicBezTo>
                      <a:pt x="450850" y="648954"/>
                      <a:pt x="539750" y="542592"/>
                      <a:pt x="600075" y="487029"/>
                    </a:cubicBezTo>
                    <a:cubicBezTo>
                      <a:pt x="660400" y="431466"/>
                      <a:pt x="712788" y="409241"/>
                      <a:pt x="762000" y="372729"/>
                    </a:cubicBezTo>
                    <a:cubicBezTo>
                      <a:pt x="811213" y="336216"/>
                      <a:pt x="838200" y="299704"/>
                      <a:pt x="895350" y="267954"/>
                    </a:cubicBezTo>
                    <a:cubicBezTo>
                      <a:pt x="952500" y="236204"/>
                      <a:pt x="1104900" y="182229"/>
                      <a:pt x="1104900" y="182229"/>
                    </a:cubicBezTo>
                    <a:cubicBezTo>
                      <a:pt x="1174750" y="153654"/>
                      <a:pt x="1239838" y="125079"/>
                      <a:pt x="1314450" y="96504"/>
                    </a:cubicBezTo>
                    <a:cubicBezTo>
                      <a:pt x="1389062" y="67929"/>
                      <a:pt x="1500188" y="26654"/>
                      <a:pt x="1552575" y="10779"/>
                    </a:cubicBezTo>
                    <a:cubicBezTo>
                      <a:pt x="1604962" y="-5096"/>
                      <a:pt x="1628775" y="1254"/>
                      <a:pt x="1628775" y="1254"/>
                    </a:cubicBezTo>
                    <a:lnTo>
                      <a:pt x="1628775" y="1254"/>
                    </a:lnTo>
                    <a:lnTo>
                      <a:pt x="1628775" y="1254"/>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フリーフォーム: 図形 28">
                <a:extLst>
                  <a:ext uri="{FF2B5EF4-FFF2-40B4-BE49-F238E27FC236}">
                    <a16:creationId xmlns:a16="http://schemas.microsoft.com/office/drawing/2014/main" id="{9196DB1D-F222-4245-9FDF-02B4E359C114}"/>
                  </a:ext>
                </a:extLst>
              </p:cNvPr>
              <p:cNvSpPr/>
              <p:nvPr/>
            </p:nvSpPr>
            <p:spPr>
              <a:xfrm>
                <a:off x="888943" y="76200"/>
                <a:ext cx="1790700" cy="1419225"/>
              </a:xfrm>
              <a:custGeom>
                <a:avLst/>
                <a:gdLst>
                  <a:gd name="connsiteX0" fmla="*/ 0 w 1790700"/>
                  <a:gd name="connsiteY0" fmla="*/ 1419225 h 1419225"/>
                  <a:gd name="connsiteX1" fmla="*/ 304800 w 1790700"/>
                  <a:gd name="connsiteY1" fmla="*/ 990600 h 1419225"/>
                  <a:gd name="connsiteX2" fmla="*/ 523875 w 1790700"/>
                  <a:gd name="connsiteY2" fmla="*/ 685800 h 1419225"/>
                  <a:gd name="connsiteX3" fmla="*/ 895350 w 1790700"/>
                  <a:gd name="connsiteY3" fmla="*/ 361950 h 1419225"/>
                  <a:gd name="connsiteX4" fmla="*/ 1171575 w 1790700"/>
                  <a:gd name="connsiteY4" fmla="*/ 180975 h 1419225"/>
                  <a:gd name="connsiteX5" fmla="*/ 1438275 w 1790700"/>
                  <a:gd name="connsiteY5" fmla="*/ 95250 h 1419225"/>
                  <a:gd name="connsiteX6" fmla="*/ 1790700 w 1790700"/>
                  <a:gd name="connsiteY6" fmla="*/ 0 h 141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419225">
                    <a:moveTo>
                      <a:pt x="0" y="1419225"/>
                    </a:moveTo>
                    <a:lnTo>
                      <a:pt x="304800" y="990600"/>
                    </a:lnTo>
                    <a:cubicBezTo>
                      <a:pt x="392113" y="868362"/>
                      <a:pt x="425450" y="790575"/>
                      <a:pt x="523875" y="685800"/>
                    </a:cubicBezTo>
                    <a:cubicBezTo>
                      <a:pt x="622300" y="581025"/>
                      <a:pt x="787400" y="446087"/>
                      <a:pt x="895350" y="361950"/>
                    </a:cubicBezTo>
                    <a:cubicBezTo>
                      <a:pt x="1003300" y="277813"/>
                      <a:pt x="1081088" y="225425"/>
                      <a:pt x="1171575" y="180975"/>
                    </a:cubicBezTo>
                    <a:cubicBezTo>
                      <a:pt x="1262062" y="136525"/>
                      <a:pt x="1335088" y="125412"/>
                      <a:pt x="1438275" y="95250"/>
                    </a:cubicBezTo>
                    <a:cubicBezTo>
                      <a:pt x="1541463" y="65087"/>
                      <a:pt x="1666081" y="32543"/>
                      <a:pt x="179070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フリーフォーム: 図形 29">
                <a:extLst>
                  <a:ext uri="{FF2B5EF4-FFF2-40B4-BE49-F238E27FC236}">
                    <a16:creationId xmlns:a16="http://schemas.microsoft.com/office/drawing/2014/main" id="{66CEBDD1-8BE7-488E-86E1-CDA815EE0602}"/>
                  </a:ext>
                </a:extLst>
              </p:cNvPr>
              <p:cNvSpPr/>
              <p:nvPr/>
            </p:nvSpPr>
            <p:spPr>
              <a:xfrm>
                <a:off x="1250893" y="276225"/>
                <a:ext cx="2019300" cy="1400175"/>
              </a:xfrm>
              <a:custGeom>
                <a:avLst/>
                <a:gdLst>
                  <a:gd name="connsiteX0" fmla="*/ 0 w 2019300"/>
                  <a:gd name="connsiteY0" fmla="*/ 1400175 h 1400175"/>
                  <a:gd name="connsiteX1" fmla="*/ 238125 w 2019300"/>
                  <a:gd name="connsiteY1" fmla="*/ 990600 h 1400175"/>
                  <a:gd name="connsiteX2" fmla="*/ 495300 w 2019300"/>
                  <a:gd name="connsiteY2" fmla="*/ 638175 h 1400175"/>
                  <a:gd name="connsiteX3" fmla="*/ 781050 w 2019300"/>
                  <a:gd name="connsiteY3" fmla="*/ 409575 h 1400175"/>
                  <a:gd name="connsiteX4" fmla="*/ 1000125 w 2019300"/>
                  <a:gd name="connsiteY4" fmla="*/ 228600 h 1400175"/>
                  <a:gd name="connsiteX5" fmla="*/ 1314450 w 2019300"/>
                  <a:gd name="connsiteY5" fmla="*/ 85725 h 1400175"/>
                  <a:gd name="connsiteX6" fmla="*/ 1647825 w 2019300"/>
                  <a:gd name="connsiteY6" fmla="*/ 28575 h 1400175"/>
                  <a:gd name="connsiteX7" fmla="*/ 2019300 w 2019300"/>
                  <a:gd name="connsiteY7"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9300" h="1400175">
                    <a:moveTo>
                      <a:pt x="0" y="1400175"/>
                    </a:moveTo>
                    <a:cubicBezTo>
                      <a:pt x="77787" y="1258887"/>
                      <a:pt x="155575" y="1117600"/>
                      <a:pt x="238125" y="990600"/>
                    </a:cubicBezTo>
                    <a:cubicBezTo>
                      <a:pt x="320675" y="863600"/>
                      <a:pt x="404813" y="735012"/>
                      <a:pt x="495300" y="638175"/>
                    </a:cubicBezTo>
                    <a:cubicBezTo>
                      <a:pt x="585788" y="541337"/>
                      <a:pt x="696913" y="477837"/>
                      <a:pt x="781050" y="409575"/>
                    </a:cubicBezTo>
                    <a:cubicBezTo>
                      <a:pt x="865188" y="341312"/>
                      <a:pt x="911225" y="282575"/>
                      <a:pt x="1000125" y="228600"/>
                    </a:cubicBezTo>
                    <a:cubicBezTo>
                      <a:pt x="1089025" y="174625"/>
                      <a:pt x="1206500" y="119062"/>
                      <a:pt x="1314450" y="85725"/>
                    </a:cubicBezTo>
                    <a:cubicBezTo>
                      <a:pt x="1422400" y="52388"/>
                      <a:pt x="1530350" y="42862"/>
                      <a:pt x="1647825" y="28575"/>
                    </a:cubicBezTo>
                    <a:cubicBezTo>
                      <a:pt x="1765300" y="14288"/>
                      <a:pt x="1892300" y="7144"/>
                      <a:pt x="201930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フリーフォーム: 図形 30">
                <a:extLst>
                  <a:ext uri="{FF2B5EF4-FFF2-40B4-BE49-F238E27FC236}">
                    <a16:creationId xmlns:a16="http://schemas.microsoft.com/office/drawing/2014/main" id="{BEF1C8B4-1435-4BD7-AF1A-A66AE3C6D2EB}"/>
                  </a:ext>
                </a:extLst>
              </p:cNvPr>
              <p:cNvSpPr/>
              <p:nvPr/>
            </p:nvSpPr>
            <p:spPr>
              <a:xfrm>
                <a:off x="1622368" y="474806"/>
                <a:ext cx="2162175" cy="1363519"/>
              </a:xfrm>
              <a:custGeom>
                <a:avLst/>
                <a:gdLst>
                  <a:gd name="connsiteX0" fmla="*/ 0 w 2162175"/>
                  <a:gd name="connsiteY0" fmla="*/ 1363519 h 1363519"/>
                  <a:gd name="connsiteX1" fmla="*/ 238125 w 2162175"/>
                  <a:gd name="connsiteY1" fmla="*/ 1030144 h 1363519"/>
                  <a:gd name="connsiteX2" fmla="*/ 514350 w 2162175"/>
                  <a:gd name="connsiteY2" fmla="*/ 696769 h 1363519"/>
                  <a:gd name="connsiteX3" fmla="*/ 733425 w 2162175"/>
                  <a:gd name="connsiteY3" fmla="*/ 449119 h 1363519"/>
                  <a:gd name="connsiteX4" fmla="*/ 981075 w 2162175"/>
                  <a:gd name="connsiteY4" fmla="*/ 268144 h 1363519"/>
                  <a:gd name="connsiteX5" fmla="*/ 1247775 w 2162175"/>
                  <a:gd name="connsiteY5" fmla="*/ 96694 h 1363519"/>
                  <a:gd name="connsiteX6" fmla="*/ 1524000 w 2162175"/>
                  <a:gd name="connsiteY6" fmla="*/ 30019 h 1363519"/>
                  <a:gd name="connsiteX7" fmla="*/ 1714500 w 2162175"/>
                  <a:gd name="connsiteY7" fmla="*/ 1444 h 1363519"/>
                  <a:gd name="connsiteX8" fmla="*/ 1933575 w 2162175"/>
                  <a:gd name="connsiteY8" fmla="*/ 10969 h 1363519"/>
                  <a:gd name="connsiteX9" fmla="*/ 2162175 w 2162175"/>
                  <a:gd name="connsiteY9" fmla="*/ 68119 h 136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175" h="1363519">
                    <a:moveTo>
                      <a:pt x="0" y="1363519"/>
                    </a:moveTo>
                    <a:cubicBezTo>
                      <a:pt x="76200" y="1252394"/>
                      <a:pt x="152400" y="1141269"/>
                      <a:pt x="238125" y="1030144"/>
                    </a:cubicBezTo>
                    <a:cubicBezTo>
                      <a:pt x="323850" y="919019"/>
                      <a:pt x="431800" y="793606"/>
                      <a:pt x="514350" y="696769"/>
                    </a:cubicBezTo>
                    <a:cubicBezTo>
                      <a:pt x="596900" y="599932"/>
                      <a:pt x="655638" y="520556"/>
                      <a:pt x="733425" y="449119"/>
                    </a:cubicBezTo>
                    <a:cubicBezTo>
                      <a:pt x="811212" y="377682"/>
                      <a:pt x="895350" y="326881"/>
                      <a:pt x="981075" y="268144"/>
                    </a:cubicBezTo>
                    <a:cubicBezTo>
                      <a:pt x="1066800" y="209407"/>
                      <a:pt x="1157287" y="136382"/>
                      <a:pt x="1247775" y="96694"/>
                    </a:cubicBezTo>
                    <a:cubicBezTo>
                      <a:pt x="1338263" y="57006"/>
                      <a:pt x="1446213" y="45894"/>
                      <a:pt x="1524000" y="30019"/>
                    </a:cubicBezTo>
                    <a:cubicBezTo>
                      <a:pt x="1601787" y="14144"/>
                      <a:pt x="1646238" y="4619"/>
                      <a:pt x="1714500" y="1444"/>
                    </a:cubicBezTo>
                    <a:cubicBezTo>
                      <a:pt x="1782762" y="-1731"/>
                      <a:pt x="1858963" y="-143"/>
                      <a:pt x="1933575" y="10969"/>
                    </a:cubicBezTo>
                    <a:cubicBezTo>
                      <a:pt x="2008187" y="22081"/>
                      <a:pt x="2085181" y="45100"/>
                      <a:pt x="2162175" y="6811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フリーフォーム: 図形 31">
                <a:extLst>
                  <a:ext uri="{FF2B5EF4-FFF2-40B4-BE49-F238E27FC236}">
                    <a16:creationId xmlns:a16="http://schemas.microsoft.com/office/drawing/2014/main" id="{D2F7A322-A8DC-46C2-8F20-B82C8ACB29AF}"/>
                  </a:ext>
                </a:extLst>
              </p:cNvPr>
              <p:cNvSpPr/>
              <p:nvPr/>
            </p:nvSpPr>
            <p:spPr>
              <a:xfrm>
                <a:off x="641293" y="467085"/>
                <a:ext cx="2171700" cy="1390290"/>
              </a:xfrm>
              <a:custGeom>
                <a:avLst/>
                <a:gdLst>
                  <a:gd name="connsiteX0" fmla="*/ 0 w 2171700"/>
                  <a:gd name="connsiteY0" fmla="*/ 56790 h 1390290"/>
                  <a:gd name="connsiteX1" fmla="*/ 266700 w 2171700"/>
                  <a:gd name="connsiteY1" fmla="*/ 9165 h 1390290"/>
                  <a:gd name="connsiteX2" fmla="*/ 619125 w 2171700"/>
                  <a:gd name="connsiteY2" fmla="*/ 9165 h 1390290"/>
                  <a:gd name="connsiteX3" fmla="*/ 904875 w 2171700"/>
                  <a:gd name="connsiteY3" fmla="*/ 104415 h 1390290"/>
                  <a:gd name="connsiteX4" fmla="*/ 1219200 w 2171700"/>
                  <a:gd name="connsiteY4" fmla="*/ 294915 h 1390290"/>
                  <a:gd name="connsiteX5" fmla="*/ 1466850 w 2171700"/>
                  <a:gd name="connsiteY5" fmla="*/ 513990 h 1390290"/>
                  <a:gd name="connsiteX6" fmla="*/ 1724025 w 2171700"/>
                  <a:gd name="connsiteY6" fmla="*/ 799740 h 1390290"/>
                  <a:gd name="connsiteX7" fmla="*/ 1914525 w 2171700"/>
                  <a:gd name="connsiteY7" fmla="*/ 980715 h 1390290"/>
                  <a:gd name="connsiteX8" fmla="*/ 2047875 w 2171700"/>
                  <a:gd name="connsiteY8" fmla="*/ 1180740 h 1390290"/>
                  <a:gd name="connsiteX9" fmla="*/ 2171700 w 2171700"/>
                  <a:gd name="connsiteY9" fmla="*/ 1390290 h 139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700" h="1390290">
                    <a:moveTo>
                      <a:pt x="0" y="56790"/>
                    </a:moveTo>
                    <a:cubicBezTo>
                      <a:pt x="81756" y="36946"/>
                      <a:pt x="163513" y="17102"/>
                      <a:pt x="266700" y="9165"/>
                    </a:cubicBezTo>
                    <a:cubicBezTo>
                      <a:pt x="369887" y="1228"/>
                      <a:pt x="512763" y="-6710"/>
                      <a:pt x="619125" y="9165"/>
                    </a:cubicBezTo>
                    <a:cubicBezTo>
                      <a:pt x="725488" y="25040"/>
                      <a:pt x="804863" y="56790"/>
                      <a:pt x="904875" y="104415"/>
                    </a:cubicBezTo>
                    <a:cubicBezTo>
                      <a:pt x="1004887" y="152040"/>
                      <a:pt x="1125538" y="226653"/>
                      <a:pt x="1219200" y="294915"/>
                    </a:cubicBezTo>
                    <a:cubicBezTo>
                      <a:pt x="1312863" y="363178"/>
                      <a:pt x="1382713" y="429853"/>
                      <a:pt x="1466850" y="513990"/>
                    </a:cubicBezTo>
                    <a:cubicBezTo>
                      <a:pt x="1550987" y="598127"/>
                      <a:pt x="1649413" y="721953"/>
                      <a:pt x="1724025" y="799740"/>
                    </a:cubicBezTo>
                    <a:cubicBezTo>
                      <a:pt x="1798637" y="877527"/>
                      <a:pt x="1860550" y="917215"/>
                      <a:pt x="1914525" y="980715"/>
                    </a:cubicBezTo>
                    <a:cubicBezTo>
                      <a:pt x="1968500" y="1044215"/>
                      <a:pt x="2005013" y="1112478"/>
                      <a:pt x="2047875" y="1180740"/>
                    </a:cubicBezTo>
                    <a:cubicBezTo>
                      <a:pt x="2090737" y="1249002"/>
                      <a:pt x="2131218" y="1319646"/>
                      <a:pt x="2171700" y="139029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3" name="フリーフォーム: 図形 32">
                <a:extLst>
                  <a:ext uri="{FF2B5EF4-FFF2-40B4-BE49-F238E27FC236}">
                    <a16:creationId xmlns:a16="http://schemas.microsoft.com/office/drawing/2014/main" id="{490579CC-0C42-4B2E-BAD7-9A1AAF97FABB}"/>
                  </a:ext>
                </a:extLst>
              </p:cNvPr>
              <p:cNvSpPr/>
              <p:nvPr/>
            </p:nvSpPr>
            <p:spPr>
              <a:xfrm>
                <a:off x="1050868" y="275865"/>
                <a:ext cx="2162175" cy="1429110"/>
              </a:xfrm>
              <a:custGeom>
                <a:avLst/>
                <a:gdLst>
                  <a:gd name="connsiteX0" fmla="*/ 0 w 2162175"/>
                  <a:gd name="connsiteY0" fmla="*/ 28935 h 1429110"/>
                  <a:gd name="connsiteX1" fmla="*/ 323850 w 2162175"/>
                  <a:gd name="connsiteY1" fmla="*/ 360 h 1429110"/>
                  <a:gd name="connsiteX2" fmla="*/ 571500 w 2162175"/>
                  <a:gd name="connsiteY2" fmla="*/ 19410 h 1429110"/>
                  <a:gd name="connsiteX3" fmla="*/ 876300 w 2162175"/>
                  <a:gd name="connsiteY3" fmla="*/ 105135 h 1429110"/>
                  <a:gd name="connsiteX4" fmla="*/ 1162050 w 2162175"/>
                  <a:gd name="connsiteY4" fmla="*/ 267060 h 1429110"/>
                  <a:gd name="connsiteX5" fmla="*/ 1533525 w 2162175"/>
                  <a:gd name="connsiteY5" fmla="*/ 552810 h 1429110"/>
                  <a:gd name="connsiteX6" fmla="*/ 1733550 w 2162175"/>
                  <a:gd name="connsiteY6" fmla="*/ 790935 h 1429110"/>
                  <a:gd name="connsiteX7" fmla="*/ 1962150 w 2162175"/>
                  <a:gd name="connsiteY7" fmla="*/ 1095735 h 1429110"/>
                  <a:gd name="connsiteX8" fmla="*/ 2162175 w 2162175"/>
                  <a:gd name="connsiteY8" fmla="*/ 1429110 h 142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1429110">
                    <a:moveTo>
                      <a:pt x="0" y="28935"/>
                    </a:moveTo>
                    <a:cubicBezTo>
                      <a:pt x="114300" y="15441"/>
                      <a:pt x="228600" y="1947"/>
                      <a:pt x="323850" y="360"/>
                    </a:cubicBezTo>
                    <a:cubicBezTo>
                      <a:pt x="419100" y="-1227"/>
                      <a:pt x="479425" y="1948"/>
                      <a:pt x="571500" y="19410"/>
                    </a:cubicBezTo>
                    <a:cubicBezTo>
                      <a:pt x="663575" y="36872"/>
                      <a:pt x="777875" y="63860"/>
                      <a:pt x="876300" y="105135"/>
                    </a:cubicBezTo>
                    <a:cubicBezTo>
                      <a:pt x="974725" y="146410"/>
                      <a:pt x="1052513" y="192448"/>
                      <a:pt x="1162050" y="267060"/>
                    </a:cubicBezTo>
                    <a:cubicBezTo>
                      <a:pt x="1271587" y="341672"/>
                      <a:pt x="1438275" y="465498"/>
                      <a:pt x="1533525" y="552810"/>
                    </a:cubicBezTo>
                    <a:cubicBezTo>
                      <a:pt x="1628775" y="640122"/>
                      <a:pt x="1662113" y="700448"/>
                      <a:pt x="1733550" y="790935"/>
                    </a:cubicBezTo>
                    <a:cubicBezTo>
                      <a:pt x="1804988" y="881423"/>
                      <a:pt x="1890713" y="989373"/>
                      <a:pt x="1962150" y="1095735"/>
                    </a:cubicBezTo>
                    <a:cubicBezTo>
                      <a:pt x="2033587" y="1202097"/>
                      <a:pt x="2097881" y="1315603"/>
                      <a:pt x="2162175" y="14291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フリーフォーム: 図形 33">
                <a:extLst>
                  <a:ext uri="{FF2B5EF4-FFF2-40B4-BE49-F238E27FC236}">
                    <a16:creationId xmlns:a16="http://schemas.microsoft.com/office/drawing/2014/main" id="{3BF05166-153A-4627-9590-F9160A6EB43E}"/>
                  </a:ext>
                </a:extLst>
              </p:cNvPr>
              <p:cNvSpPr/>
              <p:nvPr/>
            </p:nvSpPr>
            <p:spPr>
              <a:xfrm>
                <a:off x="1603318" y="106969"/>
                <a:ext cx="1933574" cy="1426556"/>
              </a:xfrm>
              <a:custGeom>
                <a:avLst/>
                <a:gdLst>
                  <a:gd name="connsiteX0" fmla="*/ 0 w 1933575"/>
                  <a:gd name="connsiteY0" fmla="*/ 7332 h 1426557"/>
                  <a:gd name="connsiteX1" fmla="*/ 276225 w 1933575"/>
                  <a:gd name="connsiteY1" fmla="*/ 7332 h 1426557"/>
                  <a:gd name="connsiteX2" fmla="*/ 542925 w 1933575"/>
                  <a:gd name="connsiteY2" fmla="*/ 83532 h 1426557"/>
                  <a:gd name="connsiteX3" fmla="*/ 838200 w 1933575"/>
                  <a:gd name="connsiteY3" fmla="*/ 207357 h 1426557"/>
                  <a:gd name="connsiteX4" fmla="*/ 1362075 w 1933575"/>
                  <a:gd name="connsiteY4" fmla="*/ 635982 h 1426557"/>
                  <a:gd name="connsiteX5" fmla="*/ 1685925 w 1933575"/>
                  <a:gd name="connsiteY5" fmla="*/ 1016982 h 1426557"/>
                  <a:gd name="connsiteX6" fmla="*/ 1933575 w 1933575"/>
                  <a:gd name="connsiteY6" fmla="*/ 1426557 h 142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5" h="1426557">
                    <a:moveTo>
                      <a:pt x="0" y="7332"/>
                    </a:moveTo>
                    <a:cubicBezTo>
                      <a:pt x="92869" y="982"/>
                      <a:pt x="185738" y="-5368"/>
                      <a:pt x="276225" y="7332"/>
                    </a:cubicBezTo>
                    <a:cubicBezTo>
                      <a:pt x="366712" y="20032"/>
                      <a:pt x="449263" y="50195"/>
                      <a:pt x="542925" y="83532"/>
                    </a:cubicBezTo>
                    <a:cubicBezTo>
                      <a:pt x="636587" y="116869"/>
                      <a:pt x="701675" y="115282"/>
                      <a:pt x="838200" y="207357"/>
                    </a:cubicBezTo>
                    <a:cubicBezTo>
                      <a:pt x="974725" y="299432"/>
                      <a:pt x="1220788" y="501045"/>
                      <a:pt x="1362075" y="635982"/>
                    </a:cubicBezTo>
                    <a:cubicBezTo>
                      <a:pt x="1503363" y="770920"/>
                      <a:pt x="1590675" y="885220"/>
                      <a:pt x="1685925" y="1016982"/>
                    </a:cubicBezTo>
                    <a:cubicBezTo>
                      <a:pt x="1781175" y="1148744"/>
                      <a:pt x="1857375" y="1287650"/>
                      <a:pt x="1933575" y="142655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5" name="フリーフォーム: 図形 34">
                <a:extLst>
                  <a:ext uri="{FF2B5EF4-FFF2-40B4-BE49-F238E27FC236}">
                    <a16:creationId xmlns:a16="http://schemas.microsoft.com/office/drawing/2014/main" id="{9A628262-1733-40F7-98DE-995B20E8AFC0}"/>
                  </a:ext>
                </a:extLst>
              </p:cNvPr>
              <p:cNvSpPr/>
              <p:nvPr/>
            </p:nvSpPr>
            <p:spPr>
              <a:xfrm>
                <a:off x="2212918" y="0"/>
                <a:ext cx="1668190" cy="1401486"/>
              </a:xfrm>
              <a:custGeom>
                <a:avLst/>
                <a:gdLst>
                  <a:gd name="connsiteX0" fmla="*/ 0 w 1668190"/>
                  <a:gd name="connsiteY0" fmla="*/ 0 h 1401486"/>
                  <a:gd name="connsiteX1" fmla="*/ 333375 w 1668190"/>
                  <a:gd name="connsiteY1" fmla="*/ 104775 h 1401486"/>
                  <a:gd name="connsiteX2" fmla="*/ 647700 w 1668190"/>
                  <a:gd name="connsiteY2" fmla="*/ 257175 h 1401486"/>
                  <a:gd name="connsiteX3" fmla="*/ 952500 w 1668190"/>
                  <a:gd name="connsiteY3" fmla="*/ 476250 h 1401486"/>
                  <a:gd name="connsiteX4" fmla="*/ 1362075 w 1668190"/>
                  <a:gd name="connsiteY4" fmla="*/ 952500 h 1401486"/>
                  <a:gd name="connsiteX5" fmla="*/ 1638300 w 1668190"/>
                  <a:gd name="connsiteY5" fmla="*/ 1362075 h 1401486"/>
                  <a:gd name="connsiteX6" fmla="*/ 1647825 w 1668190"/>
                  <a:gd name="connsiteY6" fmla="*/ 1362075 h 140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8190" h="1401486">
                    <a:moveTo>
                      <a:pt x="0" y="0"/>
                    </a:moveTo>
                    <a:cubicBezTo>
                      <a:pt x="112712" y="30956"/>
                      <a:pt x="225425" y="61913"/>
                      <a:pt x="333375" y="104775"/>
                    </a:cubicBezTo>
                    <a:cubicBezTo>
                      <a:pt x="441325" y="147638"/>
                      <a:pt x="544513" y="195263"/>
                      <a:pt x="647700" y="257175"/>
                    </a:cubicBezTo>
                    <a:cubicBezTo>
                      <a:pt x="750888" y="319088"/>
                      <a:pt x="833438" y="360363"/>
                      <a:pt x="952500" y="476250"/>
                    </a:cubicBezTo>
                    <a:cubicBezTo>
                      <a:pt x="1071562" y="592137"/>
                      <a:pt x="1247775" y="804863"/>
                      <a:pt x="1362075" y="952500"/>
                    </a:cubicBezTo>
                    <a:cubicBezTo>
                      <a:pt x="1476375" y="1100137"/>
                      <a:pt x="1638300" y="1362075"/>
                      <a:pt x="1638300" y="1362075"/>
                    </a:cubicBezTo>
                    <a:cubicBezTo>
                      <a:pt x="1685925" y="1430337"/>
                      <a:pt x="1666875" y="1396206"/>
                      <a:pt x="1647825" y="13620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pic>
        <p:nvPicPr>
          <p:cNvPr id="44" name="Picture 3">
            <a:extLst>
              <a:ext uri="{FF2B5EF4-FFF2-40B4-BE49-F238E27FC236}">
                <a16:creationId xmlns:a16="http://schemas.microsoft.com/office/drawing/2014/main" id="{701937C0-56BA-42AC-83EE-EB7D1D6FA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521" y="1593582"/>
            <a:ext cx="5388648" cy="423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F9EEAEF8-5B3C-4CE4-8347-E01BB0E92ECB}"/>
              </a:ext>
            </a:extLst>
          </p:cNvPr>
          <p:cNvSpPr txBox="1"/>
          <p:nvPr/>
        </p:nvSpPr>
        <p:spPr>
          <a:xfrm>
            <a:off x="8151768" y="5266599"/>
            <a:ext cx="29790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a:ln>
                  <a:noFill/>
                </a:ln>
                <a:solidFill>
                  <a:srgbClr val="7030A0"/>
                </a:solidFill>
                <a:effectLst/>
                <a:uLnTx/>
                <a:uFillTx/>
                <a:latin typeface="HG丸ｺﾞｼｯｸM-PRO" panose="020F0600000000000000" pitchFamily="50" charset="-128"/>
                <a:ea typeface="游ゴシック" panose="020B0400000000000000" pitchFamily="50" charset="-128"/>
                <a:cs typeface="+mn-cs"/>
              </a:rPr>
              <a:t>東京ドーム</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游ゴシック" panose="020B0400000000000000" pitchFamily="50" charset="-128"/>
                <a:cs typeface="+mn-cs"/>
              </a:rPr>
              <a:t>の約</a:t>
            </a: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游ゴシック" panose="020B0400000000000000" pitchFamily="50" charset="-128"/>
                <a:cs typeface="+mn-cs"/>
              </a:rPr>
              <a:t>3100</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游ゴシック" panose="020B0400000000000000" pitchFamily="50" charset="-128"/>
                <a:cs typeface="+mn-cs"/>
              </a:rPr>
              <a:t>倍）</a:t>
            </a:r>
          </a:p>
        </p:txBody>
      </p:sp>
      <p:sp>
        <p:nvSpPr>
          <p:cNvPr id="3" name="テキスト ボックス 2">
            <a:extLst>
              <a:ext uri="{FF2B5EF4-FFF2-40B4-BE49-F238E27FC236}">
                <a16:creationId xmlns:a16="http://schemas.microsoft.com/office/drawing/2014/main" id="{616FD215-07AF-4EE8-ABE4-633041653F32}"/>
              </a:ext>
            </a:extLst>
          </p:cNvPr>
          <p:cNvSpPr txBox="1"/>
          <p:nvPr/>
        </p:nvSpPr>
        <p:spPr>
          <a:xfrm>
            <a:off x="6959575" y="4743381"/>
            <a:ext cx="33930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東京ドーム（体積</a:t>
            </a: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124</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万ｍ</a:t>
            </a:r>
            <a:r>
              <a:rPr kumimoji="1" lang="en-US" altLang="ja-JP" sz="1600" b="0" i="0" u="none" strike="noStrike" kern="1200" cap="none" spc="0" normalizeH="0" baseline="3000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p:txBody>
      </p:sp>
      <p:sp>
        <p:nvSpPr>
          <p:cNvPr id="4" name="テキスト ボックス 3">
            <a:extLst>
              <a:ext uri="{FF2B5EF4-FFF2-40B4-BE49-F238E27FC236}">
                <a16:creationId xmlns:a16="http://schemas.microsoft.com/office/drawing/2014/main" id="{93255796-F51C-4120-BEE9-54C5F3E6D5FC}"/>
              </a:ext>
            </a:extLst>
          </p:cNvPr>
          <p:cNvSpPr txBox="1"/>
          <p:nvPr/>
        </p:nvSpPr>
        <p:spPr>
          <a:xfrm>
            <a:off x="3248649" y="1889735"/>
            <a:ext cx="1324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北部水域</a:t>
            </a:r>
          </a:p>
        </p:txBody>
      </p:sp>
      <p:sp>
        <p:nvSpPr>
          <p:cNvPr id="57" name="テキスト ボックス 56">
            <a:extLst>
              <a:ext uri="{FF2B5EF4-FFF2-40B4-BE49-F238E27FC236}">
                <a16:creationId xmlns:a16="http://schemas.microsoft.com/office/drawing/2014/main" id="{359DF275-D8D3-4699-9FD6-B0336F7E41AF}"/>
              </a:ext>
            </a:extLst>
          </p:cNvPr>
          <p:cNvSpPr txBox="1"/>
          <p:nvPr/>
        </p:nvSpPr>
        <p:spPr>
          <a:xfrm>
            <a:off x="3670654" y="3604498"/>
            <a:ext cx="13243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湖心</a:t>
            </a:r>
          </a:p>
        </p:txBody>
      </p:sp>
      <p:cxnSp>
        <p:nvCxnSpPr>
          <p:cNvPr id="6" name="直線矢印コネクタ 5">
            <a:extLst>
              <a:ext uri="{FF2B5EF4-FFF2-40B4-BE49-F238E27FC236}">
                <a16:creationId xmlns:a16="http://schemas.microsoft.com/office/drawing/2014/main" id="{D1F7BF8D-D650-462E-92AB-CA85B566A3EB}"/>
              </a:ext>
            </a:extLst>
          </p:cNvPr>
          <p:cNvCxnSpPr>
            <a:cxnSpLocks/>
          </p:cNvCxnSpPr>
          <p:nvPr/>
        </p:nvCxnSpPr>
        <p:spPr>
          <a:xfrm flipH="1">
            <a:off x="4544149" y="1975214"/>
            <a:ext cx="774075" cy="584714"/>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5D7FC74B-6B9A-4E75-ADAF-E9C074F79301}"/>
              </a:ext>
            </a:extLst>
          </p:cNvPr>
          <p:cNvSpPr txBox="1"/>
          <p:nvPr/>
        </p:nvSpPr>
        <p:spPr>
          <a:xfrm rot="19387437">
            <a:off x="4712708" y="1949221"/>
            <a:ext cx="13481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長瀬川</a:t>
            </a:r>
          </a:p>
        </p:txBody>
      </p:sp>
      <p:sp>
        <p:nvSpPr>
          <p:cNvPr id="55" name="テキスト ボックス 54">
            <a:extLst>
              <a:ext uri="{FF2B5EF4-FFF2-40B4-BE49-F238E27FC236}">
                <a16:creationId xmlns:a16="http://schemas.microsoft.com/office/drawing/2014/main" id="{9D3DB35F-C628-4BDE-A171-ECB1B0E8E63F}"/>
              </a:ext>
            </a:extLst>
          </p:cNvPr>
          <p:cNvSpPr txBox="1"/>
          <p:nvPr/>
        </p:nvSpPr>
        <p:spPr>
          <a:xfrm>
            <a:off x="6668815" y="10822"/>
            <a:ext cx="5675582" cy="369332"/>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令和元年度第</a:t>
            </a:r>
            <a:r>
              <a:rPr lang="en-US" altLang="ja-JP" dirty="0">
                <a:latin typeface="HG丸ｺﾞｼｯｸM-PRO" panose="020F0600000000000000" pitchFamily="50" charset="-128"/>
                <a:ea typeface="HG丸ｺﾞｼｯｸM-PRO" panose="020F0600000000000000" pitchFamily="50" charset="-128"/>
              </a:rPr>
              <a:t>62</a:t>
            </a:r>
            <a:r>
              <a:rPr lang="ja-JP" altLang="en-US" dirty="0">
                <a:latin typeface="HG丸ｺﾞｼｯｸM-PRO" panose="020F0600000000000000" pitchFamily="50" charset="-128"/>
                <a:ea typeface="HG丸ｺﾞｼｯｸM-PRO" panose="020F0600000000000000" pitchFamily="50" charset="-128"/>
              </a:rPr>
              <a:t>回日本大学工学部</a:t>
            </a:r>
            <a:r>
              <a:rPr kumimoji="1" lang="ja-JP" altLang="en-US" dirty="0">
                <a:latin typeface="HG丸ｺﾞｼｯｸM-PRO" panose="020F0600000000000000" pitchFamily="50" charset="-128"/>
                <a:ea typeface="HG丸ｺﾞｼｯｸM-PRO" panose="020F0600000000000000" pitchFamily="50" charset="-128"/>
              </a:rPr>
              <a:t>学術研究報告会</a:t>
            </a:r>
          </a:p>
        </p:txBody>
      </p:sp>
    </p:spTree>
    <p:extLst>
      <p:ext uri="{BB962C8B-B14F-4D97-AF65-F5344CB8AC3E}">
        <p14:creationId xmlns:p14="http://schemas.microsoft.com/office/powerpoint/2010/main" val="2256825652"/>
      </p:ext>
    </p:extLst>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EFA86E-44F1-4663-9BA5-145EF06E3176}"/>
              </a:ext>
            </a:extLst>
          </p:cNvPr>
          <p:cNvSpPr>
            <a:spLocks noGrp="1"/>
          </p:cNvSpPr>
          <p:nvPr>
            <p:ph type="title"/>
          </p:nvPr>
        </p:nvSpPr>
        <p:spPr/>
        <p:txBody>
          <a:bodyPr>
            <a:normAutofit/>
          </a:bodyPr>
          <a:lstStyle/>
          <a:p>
            <a:r>
              <a:rPr kumimoji="1" lang="ja-JP" altLang="en-US" sz="4800" b="1" dirty="0">
                <a:latin typeface="HG丸ｺﾞｼｯｸM-PRO" panose="020F0600000000000000" pitchFamily="50" charset="-128"/>
                <a:ea typeface="HG丸ｺﾞｼｯｸM-PRO" panose="020F0600000000000000" pitchFamily="50" charset="-128"/>
              </a:rPr>
              <a:t>湖心における</a:t>
            </a:r>
            <a:r>
              <a:rPr kumimoji="1" lang="ja-JP" altLang="en-US" sz="4800" b="1" dirty="0" err="1">
                <a:solidFill>
                  <a:srgbClr val="FF0000"/>
                </a:solidFill>
                <a:latin typeface="Arial Black" panose="020B0A04020102020204" pitchFamily="34" charset="0"/>
                <a:ea typeface="HG丸ｺﾞｼｯｸM-PRO" panose="020F0600000000000000" pitchFamily="50" charset="-128"/>
              </a:rPr>
              <a:t>ｐ</a:t>
            </a:r>
            <a:r>
              <a:rPr kumimoji="1" lang="en-US" altLang="ja-JP" sz="4800" b="1" dirty="0">
                <a:solidFill>
                  <a:srgbClr val="FF0000"/>
                </a:solidFill>
                <a:latin typeface="Arial Black" panose="020B0A04020102020204" pitchFamily="34" charset="0"/>
                <a:ea typeface="HG丸ｺﾞｼｯｸM-PRO" panose="020F0600000000000000" pitchFamily="50" charset="-128"/>
              </a:rPr>
              <a:t>H</a:t>
            </a:r>
            <a:r>
              <a:rPr kumimoji="1" lang="ja-JP" altLang="en-US" sz="4800" b="1" dirty="0" err="1">
                <a:latin typeface="HG丸ｺﾞｼｯｸM-PRO" panose="020F0600000000000000" pitchFamily="50" charset="-128"/>
                <a:ea typeface="HG丸ｺﾞｼｯｸM-PRO" panose="020F0600000000000000" pitchFamily="50" charset="-128"/>
              </a:rPr>
              <a:t>，</a:t>
            </a:r>
            <a:r>
              <a:rPr kumimoji="1" lang="en-US" altLang="ja-JP" sz="4800" b="1" dirty="0">
                <a:solidFill>
                  <a:srgbClr val="0000FF"/>
                </a:solidFill>
                <a:latin typeface="Arial Black" panose="020B0A04020102020204" pitchFamily="34" charset="0"/>
                <a:ea typeface="HG丸ｺﾞｼｯｸM-PRO" panose="020F0600000000000000" pitchFamily="50" charset="-128"/>
              </a:rPr>
              <a:t>COD</a:t>
            </a:r>
            <a:r>
              <a:rPr kumimoji="1" lang="ja-JP" altLang="en-US" sz="4800" b="1" dirty="0">
                <a:latin typeface="HG丸ｺﾞｼｯｸM-PRO" panose="020F0600000000000000" pitchFamily="50" charset="-128"/>
                <a:ea typeface="HG丸ｺﾞｼｯｸM-PRO" panose="020F0600000000000000" pitchFamily="50" charset="-128"/>
              </a:rPr>
              <a:t>経年変化</a:t>
            </a:r>
          </a:p>
        </p:txBody>
      </p:sp>
      <p:sp>
        <p:nvSpPr>
          <p:cNvPr id="8" name="テキスト ボックス 7">
            <a:extLst>
              <a:ext uri="{FF2B5EF4-FFF2-40B4-BE49-F238E27FC236}">
                <a16:creationId xmlns:a16="http://schemas.microsoft.com/office/drawing/2014/main" id="{84F0AC13-2706-4A62-9523-3F77E6299D83}"/>
              </a:ext>
            </a:extLst>
          </p:cNvPr>
          <p:cNvSpPr txBox="1"/>
          <p:nvPr/>
        </p:nvSpPr>
        <p:spPr>
          <a:xfrm>
            <a:off x="2776266" y="5586352"/>
            <a:ext cx="8399733" cy="400110"/>
          </a:xfrm>
          <a:prstGeom prst="rect">
            <a:avLst/>
          </a:prstGeom>
          <a:noFill/>
        </p:spPr>
        <p:txBody>
          <a:bodyPr wrap="square" rtlCol="0">
            <a:spAutoFit/>
          </a:bodyPr>
          <a:lstStyle/>
          <a:p>
            <a:r>
              <a:rPr lang="ja-JP" altLang="en-US" sz="2000" dirty="0">
                <a:latin typeface="HG丸ｺﾞｼｯｸM-PRO" panose="020F0600000000000000" pitchFamily="50" charset="-128"/>
                <a:ea typeface="HG丸ｺﾞｼｯｸM-PRO" panose="020F0600000000000000" pitchFamily="50" charset="-128"/>
              </a:rPr>
              <a:t>湖心における</a:t>
            </a:r>
            <a:r>
              <a:rPr lang="ja-JP" altLang="en-US" sz="2000" dirty="0">
                <a:solidFill>
                  <a:srgbClr val="FF0000"/>
                </a:solidFill>
                <a:latin typeface="Arial Black" panose="020B0A04020102020204" pitchFamily="34" charset="0"/>
                <a:ea typeface="HG丸ｺﾞｼｯｸM-PRO" panose="020F0600000000000000" pitchFamily="50" charset="-128"/>
              </a:rPr>
              <a:t>ｐ</a:t>
            </a:r>
            <a:r>
              <a:rPr lang="en-US" altLang="ja-JP" sz="2000" dirty="0">
                <a:solidFill>
                  <a:srgbClr val="FF0000"/>
                </a:solidFill>
                <a:latin typeface="Arial Black" panose="020B0A04020102020204" pitchFamily="34" charset="0"/>
                <a:ea typeface="HG丸ｺﾞｼｯｸM-PRO" panose="020F0600000000000000" pitchFamily="50" charset="-128"/>
              </a:rPr>
              <a:t>H</a:t>
            </a:r>
            <a:r>
              <a:rPr lang="ja-JP" altLang="en-US" sz="2000" dirty="0">
                <a:latin typeface="Arial Black" panose="020B0A04020102020204" pitchFamily="34" charset="0"/>
                <a:ea typeface="HG丸ｺﾞｼｯｸM-PRO" panose="020F0600000000000000" pitchFamily="50" charset="-128"/>
              </a:rPr>
              <a:t>および</a:t>
            </a:r>
            <a:r>
              <a:rPr lang="en-US" altLang="ja-JP" sz="2000" dirty="0">
                <a:solidFill>
                  <a:srgbClr val="0070C0"/>
                </a:solidFill>
                <a:latin typeface="Arial Black" panose="020B0A04020102020204" pitchFamily="34" charset="0"/>
                <a:ea typeface="HG丸ｺﾞｼｯｸM-PRO" panose="020F0600000000000000" pitchFamily="50" charset="-128"/>
              </a:rPr>
              <a:t>COD</a:t>
            </a:r>
            <a:r>
              <a:rPr lang="ja-JP" altLang="en-US" sz="2000" dirty="0">
                <a:latin typeface="HG丸ｺﾞｼｯｸM-PRO" panose="020F0600000000000000" pitchFamily="50" charset="-128"/>
                <a:ea typeface="HG丸ｺﾞｼｯｸM-PRO" panose="020F0600000000000000" pitchFamily="50" charset="-128"/>
              </a:rPr>
              <a:t>経年変化（福島県水質年報より）</a:t>
            </a:r>
            <a:endParaRPr kumimoji="1" lang="ja-JP" altLang="en-US" sz="2000" dirty="0">
              <a:latin typeface="HG丸ｺﾞｼｯｸM-PRO" panose="020F0600000000000000" pitchFamily="50" charset="-128"/>
              <a:ea typeface="HG丸ｺﾞｼｯｸM-PRO" panose="020F0600000000000000"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467" y="1690688"/>
            <a:ext cx="8681442" cy="3866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a:extLst>
              <a:ext uri="{FF2B5EF4-FFF2-40B4-BE49-F238E27FC236}">
                <a16:creationId xmlns:a16="http://schemas.microsoft.com/office/drawing/2014/main" id="{45B7F594-E971-4F05-BE8B-AE7F328E429F}"/>
              </a:ext>
            </a:extLst>
          </p:cNvPr>
          <p:cNvSpPr txBox="1"/>
          <p:nvPr/>
        </p:nvSpPr>
        <p:spPr>
          <a:xfrm>
            <a:off x="6668815" y="10822"/>
            <a:ext cx="5675582" cy="369332"/>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令和元年度第</a:t>
            </a:r>
            <a:r>
              <a:rPr lang="en-US" altLang="ja-JP" dirty="0">
                <a:latin typeface="HG丸ｺﾞｼｯｸM-PRO" panose="020F0600000000000000" pitchFamily="50" charset="-128"/>
                <a:ea typeface="HG丸ｺﾞｼｯｸM-PRO" panose="020F0600000000000000" pitchFamily="50" charset="-128"/>
              </a:rPr>
              <a:t>62</a:t>
            </a:r>
            <a:r>
              <a:rPr lang="ja-JP" altLang="en-US" dirty="0">
                <a:latin typeface="HG丸ｺﾞｼｯｸM-PRO" panose="020F0600000000000000" pitchFamily="50" charset="-128"/>
                <a:ea typeface="HG丸ｺﾞｼｯｸM-PRO" panose="020F0600000000000000" pitchFamily="50" charset="-128"/>
              </a:rPr>
              <a:t>回日本大学工学部</a:t>
            </a:r>
            <a:r>
              <a:rPr kumimoji="1" lang="ja-JP" altLang="en-US" dirty="0">
                <a:latin typeface="HG丸ｺﾞｼｯｸM-PRO" panose="020F0600000000000000" pitchFamily="50" charset="-128"/>
                <a:ea typeface="HG丸ｺﾞｼｯｸM-PRO" panose="020F0600000000000000" pitchFamily="50" charset="-128"/>
              </a:rPr>
              <a:t>学術研究報告会</a:t>
            </a:r>
          </a:p>
        </p:txBody>
      </p:sp>
    </p:spTree>
    <p:extLst>
      <p:ext uri="{BB962C8B-B14F-4D97-AF65-F5344CB8AC3E}">
        <p14:creationId xmlns:p14="http://schemas.microsoft.com/office/powerpoint/2010/main" val="2974567136"/>
      </p:ext>
    </p:extLst>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24097A-937A-4731-8BFA-DC65E9CE3010}"/>
              </a:ext>
            </a:extLst>
          </p:cNvPr>
          <p:cNvSpPr>
            <a:spLocks noGrp="1"/>
          </p:cNvSpPr>
          <p:nvPr>
            <p:ph type="title"/>
          </p:nvPr>
        </p:nvSpPr>
        <p:spPr/>
        <p:txBody>
          <a:bodyPr>
            <a:normAutofit/>
          </a:bodyPr>
          <a:lstStyle/>
          <a:p>
            <a:r>
              <a:rPr lang="ja-JP" altLang="en-US" sz="4800" b="1" dirty="0">
                <a:latin typeface="HG丸ｺﾞｼｯｸM-PRO" panose="020F0600000000000000" pitchFamily="50" charset="-128"/>
                <a:ea typeface="HG丸ｺﾞｼｯｸM-PRO" panose="020F0600000000000000" pitchFamily="50" charset="-128"/>
              </a:rPr>
              <a:t>湖心における</a:t>
            </a:r>
            <a:r>
              <a:rPr lang="ja-JP" altLang="en-US" sz="4800" b="1" dirty="0">
                <a:solidFill>
                  <a:srgbClr val="FF0000"/>
                </a:solidFill>
                <a:latin typeface="Arial Black" panose="020B0A04020102020204" pitchFamily="34" charset="0"/>
                <a:ea typeface="HG丸ｺﾞｼｯｸM-PRO" panose="020F0600000000000000" pitchFamily="50" charset="-128"/>
              </a:rPr>
              <a:t>ｐ</a:t>
            </a:r>
            <a:r>
              <a:rPr lang="en-US" altLang="ja-JP" sz="4800" b="1" dirty="0">
                <a:solidFill>
                  <a:srgbClr val="FF0000"/>
                </a:solidFill>
                <a:latin typeface="Arial Black" panose="020B0A04020102020204" pitchFamily="34" charset="0"/>
                <a:ea typeface="HG丸ｺﾞｼｯｸM-PRO" panose="020F0600000000000000" pitchFamily="50" charset="-128"/>
              </a:rPr>
              <a:t>H</a:t>
            </a:r>
            <a:r>
              <a:rPr lang="ja-JP" altLang="en-US" sz="4800" b="1" dirty="0">
                <a:latin typeface="HG丸ｺﾞｼｯｸM-PRO" panose="020F0600000000000000" pitchFamily="50" charset="-128"/>
                <a:ea typeface="HG丸ｺﾞｼｯｸM-PRO" panose="020F0600000000000000" pitchFamily="50" charset="-128"/>
              </a:rPr>
              <a:t>，大腸菌群数</a:t>
            </a:r>
            <a:endParaRPr kumimoji="1" lang="ja-JP" altLang="en-US" sz="4800" dirty="0"/>
          </a:p>
        </p:txBody>
      </p:sp>
      <p:sp>
        <p:nvSpPr>
          <p:cNvPr id="4" name="テキスト ボックス 3">
            <a:extLst>
              <a:ext uri="{FF2B5EF4-FFF2-40B4-BE49-F238E27FC236}">
                <a16:creationId xmlns:a16="http://schemas.microsoft.com/office/drawing/2014/main" id="{F4B19C2C-8EA0-4E5D-B113-B5C35AD67E2A}"/>
              </a:ext>
            </a:extLst>
          </p:cNvPr>
          <p:cNvSpPr txBox="1"/>
          <p:nvPr/>
        </p:nvSpPr>
        <p:spPr>
          <a:xfrm>
            <a:off x="2468948" y="5607618"/>
            <a:ext cx="8399733" cy="400110"/>
          </a:xfrm>
          <a:prstGeom prst="rect">
            <a:avLst/>
          </a:prstGeom>
          <a:noFill/>
        </p:spPr>
        <p:txBody>
          <a:bodyPr wrap="square" rtlCol="0">
            <a:spAutoFit/>
          </a:bodyPr>
          <a:lstStyle/>
          <a:p>
            <a:r>
              <a:rPr lang="ja-JP" altLang="en-US" sz="2000" dirty="0">
                <a:latin typeface="HG丸ｺﾞｼｯｸM-PRO" panose="020F0600000000000000" pitchFamily="50" charset="-128"/>
                <a:ea typeface="HG丸ｺﾞｼｯｸM-PRO" panose="020F0600000000000000" pitchFamily="50" charset="-128"/>
              </a:rPr>
              <a:t>湖心における</a:t>
            </a:r>
            <a:r>
              <a:rPr lang="ja-JP" altLang="en-US" sz="2000" dirty="0">
                <a:solidFill>
                  <a:srgbClr val="0070C0"/>
                </a:solidFill>
                <a:latin typeface="Arial Black" panose="020B0A04020102020204" pitchFamily="34" charset="0"/>
                <a:ea typeface="HG丸ｺﾞｼｯｸM-PRO" panose="020F0600000000000000" pitchFamily="50" charset="-128"/>
              </a:rPr>
              <a:t>ｐ</a:t>
            </a:r>
            <a:r>
              <a:rPr lang="en-US" altLang="ja-JP" sz="2000" dirty="0">
                <a:solidFill>
                  <a:srgbClr val="0070C0"/>
                </a:solidFill>
                <a:latin typeface="Arial Black" panose="020B0A04020102020204" pitchFamily="34" charset="0"/>
                <a:ea typeface="HG丸ｺﾞｼｯｸM-PRO" panose="020F0600000000000000" pitchFamily="50" charset="-128"/>
              </a:rPr>
              <a:t>H</a:t>
            </a:r>
            <a:r>
              <a:rPr lang="ja-JP" altLang="en-US" sz="2000" dirty="0">
                <a:latin typeface="Arial Black" panose="020B0A04020102020204" pitchFamily="34" charset="0"/>
                <a:ea typeface="HG丸ｺﾞｼｯｸM-PRO" panose="020F0600000000000000" pitchFamily="50" charset="-128"/>
              </a:rPr>
              <a:t>および</a:t>
            </a:r>
            <a:r>
              <a:rPr lang="ja-JP" altLang="en-US" sz="2000" b="1" dirty="0">
                <a:solidFill>
                  <a:srgbClr val="FF0000"/>
                </a:solidFill>
                <a:latin typeface="Arial Black" panose="020B0A04020102020204" pitchFamily="34" charset="0"/>
                <a:ea typeface="HG丸ｺﾞｼｯｸM-PRO" panose="020F0600000000000000" pitchFamily="50" charset="-128"/>
              </a:rPr>
              <a:t>大腸菌群数</a:t>
            </a:r>
            <a:r>
              <a:rPr lang="ja-JP" altLang="en-US" sz="2000" dirty="0">
                <a:latin typeface="HG丸ｺﾞｼｯｸM-PRO" panose="020F0600000000000000" pitchFamily="50" charset="-128"/>
                <a:ea typeface="HG丸ｺﾞｼｯｸM-PRO" panose="020F0600000000000000" pitchFamily="50" charset="-128"/>
              </a:rPr>
              <a:t>経年変化（福島県水質年報より）</a:t>
            </a:r>
            <a:endParaRPr kumimoji="1" lang="ja-JP" altLang="en-US" sz="2000" dirty="0">
              <a:latin typeface="HG丸ｺﾞｼｯｸM-PRO" panose="020F0600000000000000" pitchFamily="50" charset="-128"/>
              <a:ea typeface="HG丸ｺﾞｼｯｸM-PRO" panose="020F0600000000000000" pitchFamily="50" charset="-128"/>
            </a:endParaRPr>
          </a:p>
        </p:txBody>
      </p:sp>
      <p:graphicFrame>
        <p:nvGraphicFramePr>
          <p:cNvPr id="8" name="グラフ 7">
            <a:extLst>
              <a:ext uri="{FF2B5EF4-FFF2-40B4-BE49-F238E27FC236}">
                <a16:creationId xmlns:a16="http://schemas.microsoft.com/office/drawing/2014/main" id="{A0E508DC-BCAE-4582-90CF-C3E3A6D1BC3F}"/>
              </a:ext>
            </a:extLst>
          </p:cNvPr>
          <p:cNvGraphicFramePr>
            <a:graphicFrameLocks/>
          </p:cNvGraphicFramePr>
          <p:nvPr>
            <p:extLst>
              <p:ext uri="{D42A27DB-BD31-4B8C-83A1-F6EECF244321}">
                <p14:modId xmlns:p14="http://schemas.microsoft.com/office/powerpoint/2010/main" val="1645183305"/>
              </p:ext>
            </p:extLst>
          </p:nvPr>
        </p:nvGraphicFramePr>
        <p:xfrm>
          <a:off x="1789820" y="1576552"/>
          <a:ext cx="8552359" cy="3874863"/>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a:extLst>
              <a:ext uri="{FF2B5EF4-FFF2-40B4-BE49-F238E27FC236}">
                <a16:creationId xmlns:a16="http://schemas.microsoft.com/office/drawing/2014/main" id="{2C73A012-ADD2-410A-B281-0F3ED9133812}"/>
              </a:ext>
            </a:extLst>
          </p:cNvPr>
          <p:cNvSpPr txBox="1"/>
          <p:nvPr/>
        </p:nvSpPr>
        <p:spPr>
          <a:xfrm>
            <a:off x="6668815" y="10822"/>
            <a:ext cx="5675582" cy="369332"/>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令和元年度第</a:t>
            </a:r>
            <a:r>
              <a:rPr lang="en-US" altLang="ja-JP" dirty="0">
                <a:latin typeface="HG丸ｺﾞｼｯｸM-PRO" panose="020F0600000000000000" pitchFamily="50" charset="-128"/>
                <a:ea typeface="HG丸ｺﾞｼｯｸM-PRO" panose="020F0600000000000000" pitchFamily="50" charset="-128"/>
              </a:rPr>
              <a:t>62</a:t>
            </a:r>
            <a:r>
              <a:rPr lang="ja-JP" altLang="en-US" dirty="0">
                <a:latin typeface="HG丸ｺﾞｼｯｸM-PRO" panose="020F0600000000000000" pitchFamily="50" charset="-128"/>
                <a:ea typeface="HG丸ｺﾞｼｯｸM-PRO" panose="020F0600000000000000" pitchFamily="50" charset="-128"/>
              </a:rPr>
              <a:t>回日本大学工学部</a:t>
            </a:r>
            <a:r>
              <a:rPr kumimoji="1" lang="ja-JP" altLang="en-US" dirty="0">
                <a:latin typeface="HG丸ｺﾞｼｯｸM-PRO" panose="020F0600000000000000" pitchFamily="50" charset="-128"/>
                <a:ea typeface="HG丸ｺﾞｼｯｸM-PRO" panose="020F0600000000000000" pitchFamily="50" charset="-128"/>
              </a:rPr>
              <a:t>学術研究報告会</a:t>
            </a:r>
          </a:p>
        </p:txBody>
      </p:sp>
    </p:spTree>
    <p:extLst>
      <p:ext uri="{BB962C8B-B14F-4D97-AF65-F5344CB8AC3E}">
        <p14:creationId xmlns:p14="http://schemas.microsoft.com/office/powerpoint/2010/main" val="386439512"/>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E1ADA0-A7FC-4474-90AE-DD0C74AAD37F}"/>
              </a:ext>
            </a:extLst>
          </p:cNvPr>
          <p:cNvSpPr>
            <a:spLocks noGrp="1"/>
          </p:cNvSpPr>
          <p:nvPr>
            <p:ph type="title"/>
          </p:nvPr>
        </p:nvSpPr>
        <p:spPr>
          <a:xfrm>
            <a:off x="760104" y="369564"/>
            <a:ext cx="11049889" cy="1325563"/>
          </a:xfrm>
        </p:spPr>
        <p:txBody>
          <a:bodyPr>
            <a:noAutofit/>
          </a:bodyPr>
          <a:lstStyle/>
          <a:p>
            <a:r>
              <a:rPr kumimoji="1" lang="ja-JP" altLang="en-US" sz="4800" b="1" dirty="0">
                <a:latin typeface="AR P丸ゴシック体M" panose="020B0600010101010101" pitchFamily="50" charset="-128"/>
                <a:ea typeface="AR P丸ゴシック体M" panose="020B0600010101010101" pitchFamily="50" charset="-128"/>
              </a:rPr>
              <a:t>水温鉛直分布（表水層・</a:t>
            </a:r>
            <a:r>
              <a:rPr kumimoji="1" lang="ja-JP" altLang="en-US" sz="4800" b="1" dirty="0">
                <a:solidFill>
                  <a:srgbClr val="FF0000"/>
                </a:solidFill>
                <a:latin typeface="AR P丸ゴシック体M" panose="020B0600010101010101" pitchFamily="50" charset="-128"/>
                <a:ea typeface="AR P丸ゴシック体M" panose="020B0600010101010101" pitchFamily="50" charset="-128"/>
              </a:rPr>
              <a:t>水温躍層</a:t>
            </a:r>
            <a:r>
              <a:rPr kumimoji="1" lang="ja-JP" altLang="en-US" sz="4800" b="1" dirty="0">
                <a:latin typeface="AR P丸ゴシック体M" panose="020B0600010101010101" pitchFamily="50" charset="-128"/>
                <a:ea typeface="AR P丸ゴシック体M" panose="020B0600010101010101" pitchFamily="50" charset="-128"/>
              </a:rPr>
              <a:t>・深水層）</a:t>
            </a:r>
          </a:p>
        </p:txBody>
      </p:sp>
      <p:grpSp>
        <p:nvGrpSpPr>
          <p:cNvPr id="4" name="グループ化 3">
            <a:extLst>
              <a:ext uri="{FF2B5EF4-FFF2-40B4-BE49-F238E27FC236}">
                <a16:creationId xmlns:a16="http://schemas.microsoft.com/office/drawing/2014/main" id="{A4787C8D-14EF-4509-9EF7-79CC74E61C2C}"/>
              </a:ext>
            </a:extLst>
          </p:cNvPr>
          <p:cNvGrpSpPr/>
          <p:nvPr/>
        </p:nvGrpSpPr>
        <p:grpSpPr>
          <a:xfrm>
            <a:off x="2490953" y="1524432"/>
            <a:ext cx="3047998" cy="4336174"/>
            <a:chOff x="0" y="0"/>
            <a:chExt cx="3047998" cy="4076700"/>
          </a:xfrm>
        </p:grpSpPr>
        <p:grpSp>
          <p:nvGrpSpPr>
            <p:cNvPr id="5" name="グループ化 4">
              <a:extLst>
                <a:ext uri="{FF2B5EF4-FFF2-40B4-BE49-F238E27FC236}">
                  <a16:creationId xmlns:a16="http://schemas.microsoft.com/office/drawing/2014/main" id="{00000000-0008-0000-0000-00007C000000}"/>
                </a:ext>
              </a:extLst>
            </p:cNvPr>
            <p:cNvGrpSpPr/>
            <p:nvPr/>
          </p:nvGrpSpPr>
          <p:grpSpPr>
            <a:xfrm>
              <a:off x="0" y="561976"/>
              <a:ext cx="3047998" cy="3514724"/>
              <a:chOff x="0" y="561976"/>
              <a:chExt cx="3047998" cy="3514724"/>
            </a:xfrm>
          </p:grpSpPr>
          <p:grpSp>
            <p:nvGrpSpPr>
              <p:cNvPr id="56" name="グループ化 55">
                <a:extLst>
                  <a:ext uri="{FF2B5EF4-FFF2-40B4-BE49-F238E27FC236}">
                    <a16:creationId xmlns:a16="http://schemas.microsoft.com/office/drawing/2014/main" id="{00000000-0008-0000-0000-00007A000000}"/>
                  </a:ext>
                </a:extLst>
              </p:cNvPr>
              <p:cNvGrpSpPr/>
              <p:nvPr/>
            </p:nvGrpSpPr>
            <p:grpSpPr>
              <a:xfrm>
                <a:off x="0" y="561976"/>
                <a:ext cx="3047998" cy="3514724"/>
                <a:chOff x="0" y="561976"/>
                <a:chExt cx="3047998" cy="3514724"/>
              </a:xfrm>
            </p:grpSpPr>
            <p:grpSp>
              <p:nvGrpSpPr>
                <p:cNvPr id="64" name="グループ化 63">
                  <a:extLst>
                    <a:ext uri="{FF2B5EF4-FFF2-40B4-BE49-F238E27FC236}">
                      <a16:creationId xmlns:a16="http://schemas.microsoft.com/office/drawing/2014/main" id="{00000000-0008-0000-0000-000079000000}"/>
                    </a:ext>
                  </a:extLst>
                </p:cNvPr>
                <p:cNvGrpSpPr/>
                <p:nvPr/>
              </p:nvGrpSpPr>
              <p:grpSpPr>
                <a:xfrm>
                  <a:off x="19050" y="609600"/>
                  <a:ext cx="2943225" cy="3467100"/>
                  <a:chOff x="19050" y="609600"/>
                  <a:chExt cx="2943225" cy="3467100"/>
                </a:xfrm>
              </p:grpSpPr>
              <p:grpSp>
                <p:nvGrpSpPr>
                  <p:cNvPr id="98" name="グループ化 97">
                    <a:extLst>
                      <a:ext uri="{FF2B5EF4-FFF2-40B4-BE49-F238E27FC236}">
                        <a16:creationId xmlns:a16="http://schemas.microsoft.com/office/drawing/2014/main" id="{00000000-0008-0000-0000-000078000000}"/>
                      </a:ext>
                    </a:extLst>
                  </p:cNvPr>
                  <p:cNvGrpSpPr/>
                  <p:nvPr/>
                </p:nvGrpSpPr>
                <p:grpSpPr>
                  <a:xfrm>
                    <a:off x="38100" y="609600"/>
                    <a:ext cx="2914650" cy="3467100"/>
                    <a:chOff x="38100" y="609600"/>
                    <a:chExt cx="2914650" cy="3467100"/>
                  </a:xfrm>
                </p:grpSpPr>
                <p:grpSp>
                  <p:nvGrpSpPr>
                    <p:cNvPr id="101" name="グループ化 100">
                      <a:extLst>
                        <a:ext uri="{FF2B5EF4-FFF2-40B4-BE49-F238E27FC236}">
                          <a16:creationId xmlns:a16="http://schemas.microsoft.com/office/drawing/2014/main" id="{00000000-0008-0000-0000-000006000000}"/>
                        </a:ext>
                      </a:extLst>
                    </p:cNvPr>
                    <p:cNvGrpSpPr/>
                    <p:nvPr/>
                  </p:nvGrpSpPr>
                  <p:grpSpPr>
                    <a:xfrm>
                      <a:off x="38100" y="609600"/>
                      <a:ext cx="2914650" cy="3467100"/>
                      <a:chOff x="38100" y="609600"/>
                      <a:chExt cx="2914650" cy="3467100"/>
                    </a:xfrm>
                  </p:grpSpPr>
                  <p:sp>
                    <p:nvSpPr>
                      <p:cNvPr id="141" name="正方形/長方形 140">
                        <a:extLst>
                          <a:ext uri="{FF2B5EF4-FFF2-40B4-BE49-F238E27FC236}">
                            <a16:creationId xmlns:a16="http://schemas.microsoft.com/office/drawing/2014/main" id="{00000000-0008-0000-0000-000004000000}"/>
                          </a:ext>
                        </a:extLst>
                      </p:cNvPr>
                      <p:cNvSpPr/>
                      <p:nvPr/>
                    </p:nvSpPr>
                    <p:spPr>
                      <a:xfrm rot="10800000">
                        <a:off x="38100" y="628650"/>
                        <a:ext cx="2905125" cy="3429000"/>
                      </a:xfrm>
                      <a:prstGeom prst="rect">
                        <a:avLst/>
                      </a:prstGeom>
                      <a:gradFill>
                        <a:gsLst>
                          <a:gs pos="33000">
                            <a:srgbClr val="65ACFF">
                              <a:lumMod val="97000"/>
                              <a:lumOff val="3000"/>
                            </a:srgbClr>
                          </a:gs>
                          <a:gs pos="20000">
                            <a:srgbClr val="4495FF"/>
                          </a:gs>
                          <a:gs pos="0">
                            <a:srgbClr val="5E9EFF">
                              <a:lumMod val="74000"/>
                            </a:srgbClr>
                          </a:gs>
                          <a:gs pos="40000">
                            <a:srgbClr val="85C2FF"/>
                          </a:gs>
                          <a:gs pos="100000">
                            <a:srgbClr val="C4D6EB"/>
                          </a:gs>
                          <a:gs pos="100000">
                            <a:srgbClr val="FFEBF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142" name="グループ化 141">
                        <a:extLst>
                          <a:ext uri="{FF2B5EF4-FFF2-40B4-BE49-F238E27FC236}">
                            <a16:creationId xmlns:a16="http://schemas.microsoft.com/office/drawing/2014/main" id="{00000000-0008-0000-0000-000002000000}"/>
                          </a:ext>
                        </a:extLst>
                      </p:cNvPr>
                      <p:cNvGrpSpPr/>
                      <p:nvPr/>
                    </p:nvGrpSpPr>
                    <p:grpSpPr>
                      <a:xfrm>
                        <a:off x="38100" y="609600"/>
                        <a:ext cx="2914650" cy="3467100"/>
                        <a:chOff x="38100" y="609600"/>
                        <a:chExt cx="2914650" cy="3467100"/>
                      </a:xfrm>
                    </p:grpSpPr>
                    <p:cxnSp>
                      <p:nvCxnSpPr>
                        <p:cNvPr id="143" name="直線コネクタ 142">
                          <a:extLst>
                            <a:ext uri="{FF2B5EF4-FFF2-40B4-BE49-F238E27FC236}">
                              <a16:creationId xmlns:a16="http://schemas.microsoft.com/office/drawing/2014/main" id="{00000000-0008-0000-0000-00000A000000}"/>
                            </a:ext>
                          </a:extLst>
                        </p:cNvPr>
                        <p:cNvCxnSpPr/>
                        <p:nvPr/>
                      </p:nvCxnSpPr>
                      <p:spPr>
                        <a:xfrm>
                          <a:off x="533400" y="638175"/>
                          <a:ext cx="0" cy="3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00000000-0008-0000-0000-00000E000000}"/>
                            </a:ext>
                          </a:extLst>
                        </p:cNvPr>
                        <p:cNvCxnSpPr/>
                        <p:nvPr/>
                      </p:nvCxnSpPr>
                      <p:spPr>
                        <a:xfrm>
                          <a:off x="1047750" y="609600"/>
                          <a:ext cx="0" cy="3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00000000-0008-0000-0000-00000F000000}"/>
                            </a:ext>
                          </a:extLst>
                        </p:cNvPr>
                        <p:cNvCxnSpPr/>
                        <p:nvPr/>
                      </p:nvCxnSpPr>
                      <p:spPr>
                        <a:xfrm>
                          <a:off x="1571625" y="628650"/>
                          <a:ext cx="0" cy="3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00000000-0008-0000-0000-000011000000}"/>
                            </a:ext>
                          </a:extLst>
                        </p:cNvPr>
                        <p:cNvCxnSpPr/>
                        <p:nvPr/>
                      </p:nvCxnSpPr>
                      <p:spPr>
                        <a:xfrm>
                          <a:off x="2085975" y="638175"/>
                          <a:ext cx="0" cy="3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00000000-0008-0000-0000-000012000000}"/>
                            </a:ext>
                          </a:extLst>
                        </p:cNvPr>
                        <p:cNvCxnSpPr/>
                        <p:nvPr/>
                      </p:nvCxnSpPr>
                      <p:spPr>
                        <a:xfrm>
                          <a:off x="2600325" y="638175"/>
                          <a:ext cx="0" cy="3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a:extLst>
                            <a:ext uri="{FF2B5EF4-FFF2-40B4-BE49-F238E27FC236}">
                              <a16:creationId xmlns:a16="http://schemas.microsoft.com/office/drawing/2014/main" id="{00000000-0008-0000-0000-000014000000}"/>
                            </a:ext>
                          </a:extLst>
                        </p:cNvPr>
                        <p:cNvCxnSpPr/>
                        <p:nvPr/>
                      </p:nvCxnSpPr>
                      <p:spPr>
                        <a:xfrm>
                          <a:off x="38100" y="1057275"/>
                          <a:ext cx="2905125"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00000000-0008-0000-0000-000016000000}"/>
                            </a:ext>
                          </a:extLst>
                        </p:cNvPr>
                        <p:cNvCxnSpPr/>
                        <p:nvPr/>
                      </p:nvCxnSpPr>
                      <p:spPr>
                        <a:xfrm>
                          <a:off x="38100" y="1485900"/>
                          <a:ext cx="2905125"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00000000-0008-0000-0000-000017000000}"/>
                            </a:ext>
                          </a:extLst>
                        </p:cNvPr>
                        <p:cNvCxnSpPr/>
                        <p:nvPr/>
                      </p:nvCxnSpPr>
                      <p:spPr>
                        <a:xfrm>
                          <a:off x="38100" y="1914525"/>
                          <a:ext cx="2905125"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00000000-0008-0000-0000-000018000000}"/>
                            </a:ext>
                          </a:extLst>
                        </p:cNvPr>
                        <p:cNvCxnSpPr/>
                        <p:nvPr/>
                      </p:nvCxnSpPr>
                      <p:spPr>
                        <a:xfrm>
                          <a:off x="38100" y="2343150"/>
                          <a:ext cx="2905125"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00000000-0008-0000-0000-000019000000}"/>
                            </a:ext>
                          </a:extLst>
                        </p:cNvPr>
                        <p:cNvCxnSpPr/>
                        <p:nvPr/>
                      </p:nvCxnSpPr>
                      <p:spPr>
                        <a:xfrm>
                          <a:off x="38100" y="2771775"/>
                          <a:ext cx="2905125"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00000000-0008-0000-0000-00001A000000}"/>
                            </a:ext>
                          </a:extLst>
                        </p:cNvPr>
                        <p:cNvCxnSpPr/>
                        <p:nvPr/>
                      </p:nvCxnSpPr>
                      <p:spPr>
                        <a:xfrm>
                          <a:off x="38100" y="3190875"/>
                          <a:ext cx="2905125"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00000000-0008-0000-0000-00001C000000}"/>
                            </a:ext>
                          </a:extLst>
                        </p:cNvPr>
                        <p:cNvCxnSpPr/>
                        <p:nvPr/>
                      </p:nvCxnSpPr>
                      <p:spPr>
                        <a:xfrm>
                          <a:off x="47625" y="3638550"/>
                          <a:ext cx="2905125"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103" name="フリーフォーム 28">
                      <a:extLst>
                        <a:ext uri="{FF2B5EF4-FFF2-40B4-BE49-F238E27FC236}">
                          <a16:creationId xmlns:a16="http://schemas.microsoft.com/office/drawing/2014/main" id="{00000000-0008-0000-0000-00001D000000}"/>
                        </a:ext>
                      </a:extLst>
                    </p:cNvPr>
                    <p:cNvSpPr/>
                    <p:nvPr/>
                  </p:nvSpPr>
                  <p:spPr>
                    <a:xfrm rot="21074995" flipH="1">
                      <a:off x="581026" y="876302"/>
                      <a:ext cx="400050" cy="142875"/>
                    </a:xfrm>
                    <a:custGeom>
                      <a:avLst/>
                      <a:gdLst>
                        <a:gd name="connsiteX0" fmla="*/ 313505 w 9382566"/>
                        <a:gd name="connsiteY0" fmla="*/ 1401087 h 3811112"/>
                        <a:gd name="connsiteX1" fmla="*/ 913580 w 9382566"/>
                        <a:gd name="connsiteY1" fmla="*/ 1182012 h 3811112"/>
                        <a:gd name="connsiteX2" fmla="*/ 1170755 w 9382566"/>
                        <a:gd name="connsiteY2" fmla="*/ 1115337 h 3811112"/>
                        <a:gd name="connsiteX3" fmla="*/ 1675580 w 9382566"/>
                        <a:gd name="connsiteY3" fmla="*/ 829587 h 3811112"/>
                        <a:gd name="connsiteX4" fmla="*/ 2037530 w 9382566"/>
                        <a:gd name="connsiteY4" fmla="*/ 696237 h 3811112"/>
                        <a:gd name="connsiteX5" fmla="*/ 2370905 w 9382566"/>
                        <a:gd name="connsiteY5" fmla="*/ 629562 h 3811112"/>
                        <a:gd name="connsiteX6" fmla="*/ 2751905 w 9382566"/>
                        <a:gd name="connsiteY6" fmla="*/ 543837 h 3811112"/>
                        <a:gd name="connsiteX7" fmla="*/ 3123380 w 9382566"/>
                        <a:gd name="connsiteY7" fmla="*/ 505737 h 3811112"/>
                        <a:gd name="connsiteX8" fmla="*/ 3228155 w 9382566"/>
                        <a:gd name="connsiteY8" fmla="*/ 448587 h 3811112"/>
                        <a:gd name="connsiteX9" fmla="*/ 3313880 w 9382566"/>
                        <a:gd name="connsiteY9" fmla="*/ 191412 h 3811112"/>
                        <a:gd name="connsiteX10" fmla="*/ 3409130 w 9382566"/>
                        <a:gd name="connsiteY10" fmla="*/ 248562 h 3811112"/>
                        <a:gd name="connsiteX11" fmla="*/ 3590105 w 9382566"/>
                        <a:gd name="connsiteY11" fmla="*/ 19962 h 3811112"/>
                        <a:gd name="connsiteX12" fmla="*/ 3561530 w 9382566"/>
                        <a:gd name="connsiteY12" fmla="*/ 134262 h 3811112"/>
                        <a:gd name="connsiteX13" fmla="*/ 3609155 w 9382566"/>
                        <a:gd name="connsiteY13" fmla="*/ 172362 h 3811112"/>
                        <a:gd name="connsiteX14" fmla="*/ 3828230 w 9382566"/>
                        <a:gd name="connsiteY14" fmla="*/ 912 h 3811112"/>
                        <a:gd name="connsiteX15" fmla="*/ 3885380 w 9382566"/>
                        <a:gd name="connsiteY15" fmla="*/ 105687 h 3811112"/>
                        <a:gd name="connsiteX16" fmla="*/ 3942530 w 9382566"/>
                        <a:gd name="connsiteY16" fmla="*/ 134262 h 3811112"/>
                        <a:gd name="connsiteX17" fmla="*/ 4047305 w 9382566"/>
                        <a:gd name="connsiteY17" fmla="*/ 58062 h 3811112"/>
                        <a:gd name="connsiteX18" fmla="*/ 4085405 w 9382566"/>
                        <a:gd name="connsiteY18" fmla="*/ 181887 h 3811112"/>
                        <a:gd name="connsiteX19" fmla="*/ 4161605 w 9382566"/>
                        <a:gd name="connsiteY19" fmla="*/ 210462 h 3811112"/>
                        <a:gd name="connsiteX20" fmla="*/ 4256855 w 9382566"/>
                        <a:gd name="connsiteY20" fmla="*/ 134262 h 3811112"/>
                        <a:gd name="connsiteX21" fmla="*/ 4285430 w 9382566"/>
                        <a:gd name="connsiteY21" fmla="*/ 248562 h 3811112"/>
                        <a:gd name="connsiteX22" fmla="*/ 4437830 w 9382566"/>
                        <a:gd name="connsiteY22" fmla="*/ 239037 h 3811112"/>
                        <a:gd name="connsiteX23" fmla="*/ 4409255 w 9382566"/>
                        <a:gd name="connsiteY23" fmla="*/ 324762 h 3811112"/>
                        <a:gd name="connsiteX24" fmla="*/ 4485455 w 9382566"/>
                        <a:gd name="connsiteY24" fmla="*/ 315237 h 3811112"/>
                        <a:gd name="connsiteX25" fmla="*/ 4523555 w 9382566"/>
                        <a:gd name="connsiteY25" fmla="*/ 372387 h 3811112"/>
                        <a:gd name="connsiteX26" fmla="*/ 4533080 w 9382566"/>
                        <a:gd name="connsiteY26" fmla="*/ 467637 h 3811112"/>
                        <a:gd name="connsiteX27" fmla="*/ 4666430 w 9382566"/>
                        <a:gd name="connsiteY27" fmla="*/ 420012 h 3811112"/>
                        <a:gd name="connsiteX28" fmla="*/ 4685480 w 9382566"/>
                        <a:gd name="connsiteY28" fmla="*/ 505737 h 3811112"/>
                        <a:gd name="connsiteX29" fmla="*/ 4799780 w 9382566"/>
                        <a:gd name="connsiteY29" fmla="*/ 486687 h 3811112"/>
                        <a:gd name="connsiteX30" fmla="*/ 4990280 w 9382566"/>
                        <a:gd name="connsiteY30" fmla="*/ 505737 h 3811112"/>
                        <a:gd name="connsiteX31" fmla="*/ 5037905 w 9382566"/>
                        <a:gd name="connsiteY31" fmla="*/ 439062 h 3811112"/>
                        <a:gd name="connsiteX32" fmla="*/ 5199830 w 9382566"/>
                        <a:gd name="connsiteY32" fmla="*/ 429537 h 3811112"/>
                        <a:gd name="connsiteX33" fmla="*/ 5485580 w 9382566"/>
                        <a:gd name="connsiteY33" fmla="*/ 286662 h 3811112"/>
                        <a:gd name="connsiteX34" fmla="*/ 6323780 w 9382566"/>
                        <a:gd name="connsiteY34" fmla="*/ 258087 h 3811112"/>
                        <a:gd name="connsiteX35" fmla="*/ 6657155 w 9382566"/>
                        <a:gd name="connsiteY35" fmla="*/ 467637 h 3811112"/>
                        <a:gd name="connsiteX36" fmla="*/ 6780980 w 9382566"/>
                        <a:gd name="connsiteY36" fmla="*/ 677187 h 3811112"/>
                        <a:gd name="connsiteX37" fmla="*/ 6828605 w 9382566"/>
                        <a:gd name="connsiteY37" fmla="*/ 1029612 h 3811112"/>
                        <a:gd name="connsiteX38" fmla="*/ 6733355 w 9382566"/>
                        <a:gd name="connsiteY38" fmla="*/ 1172487 h 3811112"/>
                        <a:gd name="connsiteX39" fmla="*/ 6533330 w 9382566"/>
                        <a:gd name="connsiteY39" fmla="*/ 1267737 h 3811112"/>
                        <a:gd name="connsiteX40" fmla="*/ 6742880 w 9382566"/>
                        <a:gd name="connsiteY40" fmla="*/ 1353462 h 3811112"/>
                        <a:gd name="connsiteX41" fmla="*/ 7076255 w 9382566"/>
                        <a:gd name="connsiteY41" fmla="*/ 1362987 h 3811112"/>
                        <a:gd name="connsiteX42" fmla="*/ 7219130 w 9382566"/>
                        <a:gd name="connsiteY42" fmla="*/ 1382037 h 3811112"/>
                        <a:gd name="connsiteX43" fmla="*/ 7533455 w 9382566"/>
                        <a:gd name="connsiteY43" fmla="*/ 1258212 h 3811112"/>
                        <a:gd name="connsiteX44" fmla="*/ 7847780 w 9382566"/>
                        <a:gd name="connsiteY44" fmla="*/ 981987 h 3811112"/>
                        <a:gd name="connsiteX45" fmla="*/ 8200205 w 9382566"/>
                        <a:gd name="connsiteY45" fmla="*/ 686712 h 3811112"/>
                        <a:gd name="connsiteX46" fmla="*/ 8562155 w 9382566"/>
                        <a:gd name="connsiteY46" fmla="*/ 458112 h 3811112"/>
                        <a:gd name="connsiteX47" fmla="*/ 8924105 w 9382566"/>
                        <a:gd name="connsiteY47" fmla="*/ 305712 h 3811112"/>
                        <a:gd name="connsiteX48" fmla="*/ 9143180 w 9382566"/>
                        <a:gd name="connsiteY48" fmla="*/ 715287 h 3811112"/>
                        <a:gd name="connsiteX49" fmla="*/ 9114605 w 9382566"/>
                        <a:gd name="connsiteY49" fmla="*/ 1382037 h 3811112"/>
                        <a:gd name="connsiteX50" fmla="*/ 9114605 w 9382566"/>
                        <a:gd name="connsiteY50" fmla="*/ 1696362 h 3811112"/>
                        <a:gd name="connsiteX51" fmla="*/ 9286055 w 9382566"/>
                        <a:gd name="connsiteY51" fmla="*/ 2258337 h 3811112"/>
                        <a:gd name="connsiteX52" fmla="*/ 9371780 w 9382566"/>
                        <a:gd name="connsiteY52" fmla="*/ 2696487 h 3811112"/>
                        <a:gd name="connsiteX53" fmla="*/ 9352730 w 9382566"/>
                        <a:gd name="connsiteY53" fmla="*/ 2858412 h 3811112"/>
                        <a:gd name="connsiteX54" fmla="*/ 9114605 w 9382566"/>
                        <a:gd name="connsiteY54" fmla="*/ 2944137 h 3811112"/>
                        <a:gd name="connsiteX55" fmla="*/ 8333555 w 9382566"/>
                        <a:gd name="connsiteY55" fmla="*/ 2648862 h 3811112"/>
                        <a:gd name="connsiteX56" fmla="*/ 7914455 w 9382566"/>
                        <a:gd name="connsiteY56" fmla="*/ 2439312 h 3811112"/>
                        <a:gd name="connsiteX57" fmla="*/ 7533455 w 9382566"/>
                        <a:gd name="connsiteY57" fmla="*/ 2325012 h 3811112"/>
                        <a:gd name="connsiteX58" fmla="*/ 6580955 w 9382566"/>
                        <a:gd name="connsiteY58" fmla="*/ 2582187 h 3811112"/>
                        <a:gd name="connsiteX59" fmla="*/ 6390455 w 9382566"/>
                        <a:gd name="connsiteY59" fmla="*/ 2639337 h 3811112"/>
                        <a:gd name="connsiteX60" fmla="*/ 6695255 w 9382566"/>
                        <a:gd name="connsiteY60" fmla="*/ 2915562 h 3811112"/>
                        <a:gd name="connsiteX61" fmla="*/ 6885755 w 9382566"/>
                        <a:gd name="connsiteY61" fmla="*/ 3077487 h 3811112"/>
                        <a:gd name="connsiteX62" fmla="*/ 6809555 w 9382566"/>
                        <a:gd name="connsiteY62" fmla="*/ 3229887 h 3811112"/>
                        <a:gd name="connsiteX63" fmla="*/ 6438080 w 9382566"/>
                        <a:gd name="connsiteY63" fmla="*/ 3391812 h 3811112"/>
                        <a:gd name="connsiteX64" fmla="*/ 5828480 w 9382566"/>
                        <a:gd name="connsiteY64" fmla="*/ 3344187 h 3811112"/>
                        <a:gd name="connsiteX65" fmla="*/ 5485580 w 9382566"/>
                        <a:gd name="connsiteY65" fmla="*/ 3239412 h 3811112"/>
                        <a:gd name="connsiteX66" fmla="*/ 5218880 w 9382566"/>
                        <a:gd name="connsiteY66" fmla="*/ 3115587 h 3811112"/>
                        <a:gd name="connsiteX67" fmla="*/ 5142680 w 9382566"/>
                        <a:gd name="connsiteY67" fmla="*/ 3087012 h 3811112"/>
                        <a:gd name="connsiteX68" fmla="*/ 3971105 w 9382566"/>
                        <a:gd name="connsiteY68" fmla="*/ 3172737 h 3811112"/>
                        <a:gd name="connsiteX69" fmla="*/ 3742505 w 9382566"/>
                        <a:gd name="connsiteY69" fmla="*/ 3172737 h 3811112"/>
                        <a:gd name="connsiteX70" fmla="*/ 3732980 w 9382566"/>
                        <a:gd name="connsiteY70" fmla="*/ 3229887 h 3811112"/>
                        <a:gd name="connsiteX71" fmla="*/ 3780605 w 9382566"/>
                        <a:gd name="connsiteY71" fmla="*/ 3363237 h 3811112"/>
                        <a:gd name="connsiteX72" fmla="*/ 3780605 w 9382566"/>
                        <a:gd name="connsiteY72" fmla="*/ 3658512 h 3811112"/>
                        <a:gd name="connsiteX73" fmla="*/ 3504380 w 9382566"/>
                        <a:gd name="connsiteY73" fmla="*/ 3563262 h 3811112"/>
                        <a:gd name="connsiteX74" fmla="*/ 3237680 w 9382566"/>
                        <a:gd name="connsiteY74" fmla="*/ 3810912 h 3811112"/>
                        <a:gd name="connsiteX75" fmla="*/ 2970980 w 9382566"/>
                        <a:gd name="connsiteY75" fmla="*/ 3515637 h 3811112"/>
                        <a:gd name="connsiteX76" fmla="*/ 2770955 w 9382566"/>
                        <a:gd name="connsiteY76" fmla="*/ 3115587 h 3811112"/>
                        <a:gd name="connsiteX77" fmla="*/ 2199455 w 9382566"/>
                        <a:gd name="connsiteY77" fmla="*/ 3039387 h 3811112"/>
                        <a:gd name="connsiteX78" fmla="*/ 1732730 w 9382566"/>
                        <a:gd name="connsiteY78" fmla="*/ 2877462 h 3811112"/>
                        <a:gd name="connsiteX79" fmla="*/ 1199330 w 9382566"/>
                        <a:gd name="connsiteY79" fmla="*/ 2706012 h 3811112"/>
                        <a:gd name="connsiteX80" fmla="*/ 637355 w 9382566"/>
                        <a:gd name="connsiteY80" fmla="*/ 2534562 h 3811112"/>
                        <a:gd name="connsiteX81" fmla="*/ 199205 w 9382566"/>
                        <a:gd name="connsiteY81" fmla="*/ 2267862 h 3811112"/>
                        <a:gd name="connsiteX82" fmla="*/ 75380 w 9382566"/>
                        <a:gd name="connsiteY82" fmla="*/ 2163087 h 3811112"/>
                        <a:gd name="connsiteX83" fmla="*/ 18230 w 9382566"/>
                        <a:gd name="connsiteY83" fmla="*/ 2067837 h 3811112"/>
                        <a:gd name="connsiteX84" fmla="*/ 46805 w 9382566"/>
                        <a:gd name="connsiteY84" fmla="*/ 1944012 h 3811112"/>
                        <a:gd name="connsiteX85" fmla="*/ 504005 w 9382566"/>
                        <a:gd name="connsiteY85" fmla="*/ 1953537 h 3811112"/>
                        <a:gd name="connsiteX86" fmla="*/ 551630 w 9382566"/>
                        <a:gd name="connsiteY86" fmla="*/ 1896387 h 3811112"/>
                        <a:gd name="connsiteX87" fmla="*/ 418280 w 9382566"/>
                        <a:gd name="connsiteY87" fmla="*/ 1667787 h 3811112"/>
                        <a:gd name="connsiteX88" fmla="*/ 313505 w 9382566"/>
                        <a:gd name="connsiteY88" fmla="*/ 1401087 h 381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382566" h="3811112">
                          <a:moveTo>
                            <a:pt x="313505" y="1401087"/>
                          </a:moveTo>
                          <a:cubicBezTo>
                            <a:pt x="396055" y="1320125"/>
                            <a:pt x="770705" y="1229637"/>
                            <a:pt x="913580" y="1182012"/>
                          </a:cubicBezTo>
                          <a:cubicBezTo>
                            <a:pt x="1056455" y="1134387"/>
                            <a:pt x="1043755" y="1174074"/>
                            <a:pt x="1170755" y="1115337"/>
                          </a:cubicBezTo>
                          <a:cubicBezTo>
                            <a:pt x="1297755" y="1056599"/>
                            <a:pt x="1531118" y="899437"/>
                            <a:pt x="1675580" y="829587"/>
                          </a:cubicBezTo>
                          <a:cubicBezTo>
                            <a:pt x="1820042" y="759737"/>
                            <a:pt x="1921643" y="729574"/>
                            <a:pt x="2037530" y="696237"/>
                          </a:cubicBezTo>
                          <a:cubicBezTo>
                            <a:pt x="2153417" y="662900"/>
                            <a:pt x="2251842" y="654962"/>
                            <a:pt x="2370905" y="629562"/>
                          </a:cubicBezTo>
                          <a:cubicBezTo>
                            <a:pt x="2489968" y="604162"/>
                            <a:pt x="2626493" y="564474"/>
                            <a:pt x="2751905" y="543837"/>
                          </a:cubicBezTo>
                          <a:cubicBezTo>
                            <a:pt x="2877318" y="523199"/>
                            <a:pt x="3044005" y="521612"/>
                            <a:pt x="3123380" y="505737"/>
                          </a:cubicBezTo>
                          <a:cubicBezTo>
                            <a:pt x="3202755" y="489862"/>
                            <a:pt x="3196405" y="500974"/>
                            <a:pt x="3228155" y="448587"/>
                          </a:cubicBezTo>
                          <a:cubicBezTo>
                            <a:pt x="3259905" y="396200"/>
                            <a:pt x="3283718" y="224749"/>
                            <a:pt x="3313880" y="191412"/>
                          </a:cubicBezTo>
                          <a:cubicBezTo>
                            <a:pt x="3344042" y="158075"/>
                            <a:pt x="3363092" y="277137"/>
                            <a:pt x="3409130" y="248562"/>
                          </a:cubicBezTo>
                          <a:cubicBezTo>
                            <a:pt x="3455168" y="219987"/>
                            <a:pt x="3564705" y="39012"/>
                            <a:pt x="3590105" y="19962"/>
                          </a:cubicBezTo>
                          <a:cubicBezTo>
                            <a:pt x="3615505" y="912"/>
                            <a:pt x="3558355" y="108862"/>
                            <a:pt x="3561530" y="134262"/>
                          </a:cubicBezTo>
                          <a:cubicBezTo>
                            <a:pt x="3564705" y="159662"/>
                            <a:pt x="3564705" y="194587"/>
                            <a:pt x="3609155" y="172362"/>
                          </a:cubicBezTo>
                          <a:cubicBezTo>
                            <a:pt x="3653605" y="150137"/>
                            <a:pt x="3782193" y="12024"/>
                            <a:pt x="3828230" y="912"/>
                          </a:cubicBezTo>
                          <a:cubicBezTo>
                            <a:pt x="3874267" y="-10200"/>
                            <a:pt x="3866330" y="83462"/>
                            <a:pt x="3885380" y="105687"/>
                          </a:cubicBezTo>
                          <a:cubicBezTo>
                            <a:pt x="3904430" y="127912"/>
                            <a:pt x="3915543" y="142199"/>
                            <a:pt x="3942530" y="134262"/>
                          </a:cubicBezTo>
                          <a:cubicBezTo>
                            <a:pt x="3969517" y="126325"/>
                            <a:pt x="4023493" y="50124"/>
                            <a:pt x="4047305" y="58062"/>
                          </a:cubicBezTo>
                          <a:cubicBezTo>
                            <a:pt x="4071118" y="65999"/>
                            <a:pt x="4066355" y="156487"/>
                            <a:pt x="4085405" y="181887"/>
                          </a:cubicBezTo>
                          <a:cubicBezTo>
                            <a:pt x="4104455" y="207287"/>
                            <a:pt x="4133030" y="218400"/>
                            <a:pt x="4161605" y="210462"/>
                          </a:cubicBezTo>
                          <a:cubicBezTo>
                            <a:pt x="4190180" y="202524"/>
                            <a:pt x="4236218" y="127912"/>
                            <a:pt x="4256855" y="134262"/>
                          </a:cubicBezTo>
                          <a:cubicBezTo>
                            <a:pt x="4277492" y="140612"/>
                            <a:pt x="4255268" y="231100"/>
                            <a:pt x="4285430" y="248562"/>
                          </a:cubicBezTo>
                          <a:cubicBezTo>
                            <a:pt x="4315592" y="266024"/>
                            <a:pt x="4417193" y="226337"/>
                            <a:pt x="4437830" y="239037"/>
                          </a:cubicBezTo>
                          <a:cubicBezTo>
                            <a:pt x="4458467" y="251737"/>
                            <a:pt x="4401318" y="312062"/>
                            <a:pt x="4409255" y="324762"/>
                          </a:cubicBezTo>
                          <a:cubicBezTo>
                            <a:pt x="4417192" y="337462"/>
                            <a:pt x="4466405" y="307300"/>
                            <a:pt x="4485455" y="315237"/>
                          </a:cubicBezTo>
                          <a:cubicBezTo>
                            <a:pt x="4504505" y="323174"/>
                            <a:pt x="4515618" y="346987"/>
                            <a:pt x="4523555" y="372387"/>
                          </a:cubicBezTo>
                          <a:cubicBezTo>
                            <a:pt x="4531492" y="397787"/>
                            <a:pt x="4509268" y="459699"/>
                            <a:pt x="4533080" y="467637"/>
                          </a:cubicBezTo>
                          <a:cubicBezTo>
                            <a:pt x="4556893" y="475574"/>
                            <a:pt x="4641030" y="413662"/>
                            <a:pt x="4666430" y="420012"/>
                          </a:cubicBezTo>
                          <a:cubicBezTo>
                            <a:pt x="4691830" y="426362"/>
                            <a:pt x="4663255" y="494625"/>
                            <a:pt x="4685480" y="505737"/>
                          </a:cubicBezTo>
                          <a:cubicBezTo>
                            <a:pt x="4707705" y="516849"/>
                            <a:pt x="4748980" y="486687"/>
                            <a:pt x="4799780" y="486687"/>
                          </a:cubicBezTo>
                          <a:cubicBezTo>
                            <a:pt x="4850580" y="486687"/>
                            <a:pt x="4950593" y="513674"/>
                            <a:pt x="4990280" y="505737"/>
                          </a:cubicBezTo>
                          <a:cubicBezTo>
                            <a:pt x="5029967" y="497800"/>
                            <a:pt x="5002980" y="451762"/>
                            <a:pt x="5037905" y="439062"/>
                          </a:cubicBezTo>
                          <a:cubicBezTo>
                            <a:pt x="5072830" y="426362"/>
                            <a:pt x="5125218" y="454937"/>
                            <a:pt x="5199830" y="429537"/>
                          </a:cubicBezTo>
                          <a:cubicBezTo>
                            <a:pt x="5274442" y="404137"/>
                            <a:pt x="5298255" y="315237"/>
                            <a:pt x="5485580" y="286662"/>
                          </a:cubicBezTo>
                          <a:cubicBezTo>
                            <a:pt x="5672905" y="258087"/>
                            <a:pt x="6128518" y="227924"/>
                            <a:pt x="6323780" y="258087"/>
                          </a:cubicBezTo>
                          <a:cubicBezTo>
                            <a:pt x="6519043" y="288249"/>
                            <a:pt x="6580955" y="397787"/>
                            <a:pt x="6657155" y="467637"/>
                          </a:cubicBezTo>
                          <a:cubicBezTo>
                            <a:pt x="6733355" y="537487"/>
                            <a:pt x="6752405" y="583524"/>
                            <a:pt x="6780980" y="677187"/>
                          </a:cubicBezTo>
                          <a:cubicBezTo>
                            <a:pt x="6809555" y="770849"/>
                            <a:pt x="6836543" y="947062"/>
                            <a:pt x="6828605" y="1029612"/>
                          </a:cubicBezTo>
                          <a:cubicBezTo>
                            <a:pt x="6820668" y="1112162"/>
                            <a:pt x="6782568" y="1132799"/>
                            <a:pt x="6733355" y="1172487"/>
                          </a:cubicBezTo>
                          <a:cubicBezTo>
                            <a:pt x="6684143" y="1212174"/>
                            <a:pt x="6531743" y="1237575"/>
                            <a:pt x="6533330" y="1267737"/>
                          </a:cubicBezTo>
                          <a:cubicBezTo>
                            <a:pt x="6534917" y="1297899"/>
                            <a:pt x="6652393" y="1337587"/>
                            <a:pt x="6742880" y="1353462"/>
                          </a:cubicBezTo>
                          <a:cubicBezTo>
                            <a:pt x="6833367" y="1369337"/>
                            <a:pt x="6996880" y="1358225"/>
                            <a:pt x="7076255" y="1362987"/>
                          </a:cubicBezTo>
                          <a:cubicBezTo>
                            <a:pt x="7155630" y="1367749"/>
                            <a:pt x="7142930" y="1399499"/>
                            <a:pt x="7219130" y="1382037"/>
                          </a:cubicBezTo>
                          <a:cubicBezTo>
                            <a:pt x="7295330" y="1364574"/>
                            <a:pt x="7428680" y="1324887"/>
                            <a:pt x="7533455" y="1258212"/>
                          </a:cubicBezTo>
                          <a:cubicBezTo>
                            <a:pt x="7638230" y="1191537"/>
                            <a:pt x="7736655" y="1077237"/>
                            <a:pt x="7847780" y="981987"/>
                          </a:cubicBezTo>
                          <a:cubicBezTo>
                            <a:pt x="7958905" y="886737"/>
                            <a:pt x="8081143" y="774024"/>
                            <a:pt x="8200205" y="686712"/>
                          </a:cubicBezTo>
                          <a:cubicBezTo>
                            <a:pt x="8319267" y="599400"/>
                            <a:pt x="8441505" y="521612"/>
                            <a:pt x="8562155" y="458112"/>
                          </a:cubicBezTo>
                          <a:cubicBezTo>
                            <a:pt x="8682805" y="394612"/>
                            <a:pt x="8827267" y="262849"/>
                            <a:pt x="8924105" y="305712"/>
                          </a:cubicBezTo>
                          <a:cubicBezTo>
                            <a:pt x="9020943" y="348575"/>
                            <a:pt x="9111430" y="535899"/>
                            <a:pt x="9143180" y="715287"/>
                          </a:cubicBezTo>
                          <a:cubicBezTo>
                            <a:pt x="9174930" y="894674"/>
                            <a:pt x="9119367" y="1218525"/>
                            <a:pt x="9114605" y="1382037"/>
                          </a:cubicBezTo>
                          <a:cubicBezTo>
                            <a:pt x="9109843" y="1545549"/>
                            <a:pt x="9086030" y="1550312"/>
                            <a:pt x="9114605" y="1696362"/>
                          </a:cubicBezTo>
                          <a:cubicBezTo>
                            <a:pt x="9143180" y="1842412"/>
                            <a:pt x="9243193" y="2091650"/>
                            <a:pt x="9286055" y="2258337"/>
                          </a:cubicBezTo>
                          <a:cubicBezTo>
                            <a:pt x="9328917" y="2425024"/>
                            <a:pt x="9360668" y="2596475"/>
                            <a:pt x="9371780" y="2696487"/>
                          </a:cubicBezTo>
                          <a:cubicBezTo>
                            <a:pt x="9382892" y="2796499"/>
                            <a:pt x="9395592" y="2817137"/>
                            <a:pt x="9352730" y="2858412"/>
                          </a:cubicBezTo>
                          <a:cubicBezTo>
                            <a:pt x="9309868" y="2899687"/>
                            <a:pt x="9284468" y="2979062"/>
                            <a:pt x="9114605" y="2944137"/>
                          </a:cubicBezTo>
                          <a:cubicBezTo>
                            <a:pt x="8944743" y="2909212"/>
                            <a:pt x="8533580" y="2732999"/>
                            <a:pt x="8333555" y="2648862"/>
                          </a:cubicBezTo>
                          <a:cubicBezTo>
                            <a:pt x="8133530" y="2564725"/>
                            <a:pt x="8047805" y="2493287"/>
                            <a:pt x="7914455" y="2439312"/>
                          </a:cubicBezTo>
                          <a:cubicBezTo>
                            <a:pt x="7781105" y="2385337"/>
                            <a:pt x="7755705" y="2301199"/>
                            <a:pt x="7533455" y="2325012"/>
                          </a:cubicBezTo>
                          <a:cubicBezTo>
                            <a:pt x="7311205" y="2348825"/>
                            <a:pt x="6771455" y="2529800"/>
                            <a:pt x="6580955" y="2582187"/>
                          </a:cubicBezTo>
                          <a:cubicBezTo>
                            <a:pt x="6390455" y="2634575"/>
                            <a:pt x="6371405" y="2583775"/>
                            <a:pt x="6390455" y="2639337"/>
                          </a:cubicBezTo>
                          <a:cubicBezTo>
                            <a:pt x="6409505" y="2694900"/>
                            <a:pt x="6612705" y="2842537"/>
                            <a:pt x="6695255" y="2915562"/>
                          </a:cubicBezTo>
                          <a:cubicBezTo>
                            <a:pt x="6777805" y="2988587"/>
                            <a:pt x="6866705" y="3025100"/>
                            <a:pt x="6885755" y="3077487"/>
                          </a:cubicBezTo>
                          <a:cubicBezTo>
                            <a:pt x="6904805" y="3129875"/>
                            <a:pt x="6884167" y="3177500"/>
                            <a:pt x="6809555" y="3229887"/>
                          </a:cubicBezTo>
                          <a:cubicBezTo>
                            <a:pt x="6734943" y="3282274"/>
                            <a:pt x="6601592" y="3372762"/>
                            <a:pt x="6438080" y="3391812"/>
                          </a:cubicBezTo>
                          <a:cubicBezTo>
                            <a:pt x="6274568" y="3410862"/>
                            <a:pt x="5987230" y="3369587"/>
                            <a:pt x="5828480" y="3344187"/>
                          </a:cubicBezTo>
                          <a:cubicBezTo>
                            <a:pt x="5669730" y="3318787"/>
                            <a:pt x="5587180" y="3277512"/>
                            <a:pt x="5485580" y="3239412"/>
                          </a:cubicBezTo>
                          <a:cubicBezTo>
                            <a:pt x="5383980" y="3201312"/>
                            <a:pt x="5276030" y="3140987"/>
                            <a:pt x="5218880" y="3115587"/>
                          </a:cubicBezTo>
                          <a:cubicBezTo>
                            <a:pt x="5161730" y="3090187"/>
                            <a:pt x="5350642" y="3077487"/>
                            <a:pt x="5142680" y="3087012"/>
                          </a:cubicBezTo>
                          <a:cubicBezTo>
                            <a:pt x="4934718" y="3096537"/>
                            <a:pt x="4204467" y="3158450"/>
                            <a:pt x="3971105" y="3172737"/>
                          </a:cubicBezTo>
                          <a:cubicBezTo>
                            <a:pt x="3737743" y="3187024"/>
                            <a:pt x="3782193" y="3163212"/>
                            <a:pt x="3742505" y="3172737"/>
                          </a:cubicBezTo>
                          <a:cubicBezTo>
                            <a:pt x="3702818" y="3182262"/>
                            <a:pt x="3726630" y="3198137"/>
                            <a:pt x="3732980" y="3229887"/>
                          </a:cubicBezTo>
                          <a:cubicBezTo>
                            <a:pt x="3739330" y="3261637"/>
                            <a:pt x="3772668" y="3291800"/>
                            <a:pt x="3780605" y="3363237"/>
                          </a:cubicBezTo>
                          <a:cubicBezTo>
                            <a:pt x="3788543" y="3434675"/>
                            <a:pt x="3826643" y="3625175"/>
                            <a:pt x="3780605" y="3658512"/>
                          </a:cubicBezTo>
                          <a:cubicBezTo>
                            <a:pt x="3734568" y="3691850"/>
                            <a:pt x="3594868" y="3537862"/>
                            <a:pt x="3504380" y="3563262"/>
                          </a:cubicBezTo>
                          <a:cubicBezTo>
                            <a:pt x="3413892" y="3588662"/>
                            <a:pt x="3326580" y="3818849"/>
                            <a:pt x="3237680" y="3810912"/>
                          </a:cubicBezTo>
                          <a:cubicBezTo>
                            <a:pt x="3148780" y="3802975"/>
                            <a:pt x="3048767" y="3631524"/>
                            <a:pt x="2970980" y="3515637"/>
                          </a:cubicBezTo>
                          <a:cubicBezTo>
                            <a:pt x="2893193" y="3399750"/>
                            <a:pt x="2899543" y="3194962"/>
                            <a:pt x="2770955" y="3115587"/>
                          </a:cubicBezTo>
                          <a:cubicBezTo>
                            <a:pt x="2642367" y="3036212"/>
                            <a:pt x="2372493" y="3079075"/>
                            <a:pt x="2199455" y="3039387"/>
                          </a:cubicBezTo>
                          <a:cubicBezTo>
                            <a:pt x="2026418" y="2999700"/>
                            <a:pt x="1899418" y="2933025"/>
                            <a:pt x="1732730" y="2877462"/>
                          </a:cubicBezTo>
                          <a:cubicBezTo>
                            <a:pt x="1566043" y="2821900"/>
                            <a:pt x="1199330" y="2706012"/>
                            <a:pt x="1199330" y="2706012"/>
                          </a:cubicBezTo>
                          <a:cubicBezTo>
                            <a:pt x="1016768" y="2648862"/>
                            <a:pt x="804042" y="2607587"/>
                            <a:pt x="637355" y="2534562"/>
                          </a:cubicBezTo>
                          <a:cubicBezTo>
                            <a:pt x="470668" y="2461537"/>
                            <a:pt x="292867" y="2329774"/>
                            <a:pt x="199205" y="2267862"/>
                          </a:cubicBezTo>
                          <a:cubicBezTo>
                            <a:pt x="105543" y="2205950"/>
                            <a:pt x="105542" y="2196424"/>
                            <a:pt x="75380" y="2163087"/>
                          </a:cubicBezTo>
                          <a:cubicBezTo>
                            <a:pt x="45218" y="2129750"/>
                            <a:pt x="22992" y="2104350"/>
                            <a:pt x="18230" y="2067837"/>
                          </a:cubicBezTo>
                          <a:cubicBezTo>
                            <a:pt x="13467" y="2031325"/>
                            <a:pt x="-34157" y="1963062"/>
                            <a:pt x="46805" y="1944012"/>
                          </a:cubicBezTo>
                          <a:cubicBezTo>
                            <a:pt x="127767" y="1924962"/>
                            <a:pt x="419868" y="1961475"/>
                            <a:pt x="504005" y="1953537"/>
                          </a:cubicBezTo>
                          <a:cubicBezTo>
                            <a:pt x="588143" y="1945600"/>
                            <a:pt x="565917" y="1944012"/>
                            <a:pt x="551630" y="1896387"/>
                          </a:cubicBezTo>
                          <a:cubicBezTo>
                            <a:pt x="537343" y="1848762"/>
                            <a:pt x="456380" y="1753512"/>
                            <a:pt x="418280" y="1667787"/>
                          </a:cubicBezTo>
                          <a:cubicBezTo>
                            <a:pt x="380180" y="1582062"/>
                            <a:pt x="230955" y="1482049"/>
                            <a:pt x="313505" y="1401087"/>
                          </a:cubicBezTo>
                          <a:close/>
                        </a:path>
                      </a:pathLst>
                    </a:cu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00"/>
                    </a:p>
                  </p:txBody>
                </p:sp>
                <p:grpSp>
                  <p:nvGrpSpPr>
                    <p:cNvPr id="104" name="グループ化 103">
                      <a:extLst>
                        <a:ext uri="{FF2B5EF4-FFF2-40B4-BE49-F238E27FC236}">
                          <a16:creationId xmlns:a16="http://schemas.microsoft.com/office/drawing/2014/main" id="{00000000-0008-0000-0000-000029000000}"/>
                        </a:ext>
                      </a:extLst>
                    </p:cNvPr>
                    <p:cNvGrpSpPr/>
                    <p:nvPr/>
                  </p:nvGrpSpPr>
                  <p:grpSpPr>
                    <a:xfrm>
                      <a:off x="171460" y="1362085"/>
                      <a:ext cx="1019165" cy="380989"/>
                      <a:chOff x="171460" y="1362085"/>
                      <a:chExt cx="9497727" cy="3520459"/>
                    </a:xfrm>
                  </p:grpSpPr>
                  <p:grpSp>
                    <p:nvGrpSpPr>
                      <p:cNvPr id="105" name="グループ化 104">
                        <a:extLst>
                          <a:ext uri="{FF2B5EF4-FFF2-40B4-BE49-F238E27FC236}">
                            <a16:creationId xmlns:a16="http://schemas.microsoft.com/office/drawing/2014/main" id="{00000000-0008-0000-0000-00002A000000}"/>
                          </a:ext>
                        </a:extLst>
                      </p:cNvPr>
                      <p:cNvGrpSpPr/>
                      <p:nvPr/>
                    </p:nvGrpSpPr>
                    <p:grpSpPr>
                      <a:xfrm>
                        <a:off x="171460" y="1362085"/>
                        <a:ext cx="9497727" cy="3520459"/>
                        <a:chOff x="171460" y="1362085"/>
                        <a:chExt cx="9497727" cy="3520459"/>
                      </a:xfrm>
                    </p:grpSpPr>
                    <p:grpSp>
                      <p:nvGrpSpPr>
                        <p:cNvPr id="107" name="グループ化 106">
                          <a:extLst>
                            <a:ext uri="{FF2B5EF4-FFF2-40B4-BE49-F238E27FC236}">
                              <a16:creationId xmlns:a16="http://schemas.microsoft.com/office/drawing/2014/main" id="{00000000-0008-0000-0000-00002C000000}"/>
                            </a:ext>
                          </a:extLst>
                        </p:cNvPr>
                        <p:cNvGrpSpPr/>
                        <p:nvPr/>
                      </p:nvGrpSpPr>
                      <p:grpSpPr>
                        <a:xfrm>
                          <a:off x="171460" y="1362085"/>
                          <a:ext cx="9497727" cy="3520459"/>
                          <a:chOff x="171460" y="1362085"/>
                          <a:chExt cx="9497727" cy="3520459"/>
                        </a:xfrm>
                      </p:grpSpPr>
                      <p:grpSp>
                        <p:nvGrpSpPr>
                          <p:cNvPr id="113" name="グループ化 112">
                            <a:extLst>
                              <a:ext uri="{FF2B5EF4-FFF2-40B4-BE49-F238E27FC236}">
                                <a16:creationId xmlns:a16="http://schemas.microsoft.com/office/drawing/2014/main" id="{00000000-0008-0000-0000-000032000000}"/>
                              </a:ext>
                            </a:extLst>
                          </p:cNvPr>
                          <p:cNvGrpSpPr/>
                          <p:nvPr/>
                        </p:nvGrpSpPr>
                        <p:grpSpPr>
                          <a:xfrm>
                            <a:off x="3965554" y="1362085"/>
                            <a:ext cx="1207912" cy="1303826"/>
                            <a:chOff x="3965554" y="1362085"/>
                            <a:chExt cx="1207912" cy="1303826"/>
                          </a:xfrm>
                        </p:grpSpPr>
                        <p:sp>
                          <p:nvSpPr>
                            <p:cNvPr id="138" name="フリーフォーム 74">
                              <a:extLst>
                                <a:ext uri="{FF2B5EF4-FFF2-40B4-BE49-F238E27FC236}">
                                  <a16:creationId xmlns:a16="http://schemas.microsoft.com/office/drawing/2014/main" id="{00000000-0008-0000-0000-00004B000000}"/>
                                </a:ext>
                              </a:extLst>
                            </p:cNvPr>
                            <p:cNvSpPr/>
                            <p:nvPr/>
                          </p:nvSpPr>
                          <p:spPr>
                            <a:xfrm>
                              <a:off x="3965554" y="1362085"/>
                              <a:ext cx="1207912" cy="1303826"/>
                            </a:xfrm>
                            <a:custGeom>
                              <a:avLst/>
                              <a:gdLst>
                                <a:gd name="connsiteX0" fmla="*/ 259 w 1207912"/>
                                <a:gd name="connsiteY0" fmla="*/ 1096303 h 1303826"/>
                                <a:gd name="connsiteX1" fmla="*/ 333634 w 1207912"/>
                                <a:gd name="connsiteY1" fmla="*/ 467653 h 1303826"/>
                                <a:gd name="connsiteX2" fmla="*/ 524134 w 1207912"/>
                                <a:gd name="connsiteY2" fmla="*/ 134278 h 1303826"/>
                                <a:gd name="connsiteX3" fmla="*/ 800359 w 1207912"/>
                                <a:gd name="connsiteY3" fmla="*/ 928 h 1303826"/>
                                <a:gd name="connsiteX4" fmla="*/ 1009909 w 1207912"/>
                                <a:gd name="connsiteY4" fmla="*/ 191428 h 1303826"/>
                                <a:gd name="connsiteX5" fmla="*/ 1133734 w 1207912"/>
                                <a:gd name="connsiteY5" fmla="*/ 496228 h 1303826"/>
                                <a:gd name="connsiteX6" fmla="*/ 1200409 w 1207912"/>
                                <a:gd name="connsiteY6" fmla="*/ 820078 h 1303826"/>
                                <a:gd name="connsiteX7" fmla="*/ 1162309 w 1207912"/>
                                <a:gd name="connsiteY7" fmla="*/ 991528 h 1303826"/>
                                <a:gd name="connsiteX8" fmla="*/ 809884 w 1207912"/>
                                <a:gd name="connsiteY8" fmla="*/ 1286803 h 1303826"/>
                                <a:gd name="connsiteX9" fmla="*/ 390784 w 1207912"/>
                                <a:gd name="connsiteY9" fmla="*/ 1248703 h 1303826"/>
                                <a:gd name="connsiteX10" fmla="*/ 259 w 1207912"/>
                                <a:gd name="connsiteY10" fmla="*/ 1096303 h 130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7912" h="1303826">
                                  <a:moveTo>
                                    <a:pt x="259" y="1096303"/>
                                  </a:moveTo>
                                  <a:cubicBezTo>
                                    <a:pt x="-9266" y="966128"/>
                                    <a:pt x="246322" y="627990"/>
                                    <a:pt x="333634" y="467653"/>
                                  </a:cubicBezTo>
                                  <a:cubicBezTo>
                                    <a:pt x="420946" y="307316"/>
                                    <a:pt x="446347" y="212065"/>
                                    <a:pt x="524134" y="134278"/>
                                  </a:cubicBezTo>
                                  <a:cubicBezTo>
                                    <a:pt x="601921" y="56491"/>
                                    <a:pt x="719397" y="-8597"/>
                                    <a:pt x="800359" y="928"/>
                                  </a:cubicBezTo>
                                  <a:cubicBezTo>
                                    <a:pt x="881321" y="10453"/>
                                    <a:pt x="954347" y="108878"/>
                                    <a:pt x="1009909" y="191428"/>
                                  </a:cubicBezTo>
                                  <a:cubicBezTo>
                                    <a:pt x="1065471" y="273978"/>
                                    <a:pt x="1101984" y="391453"/>
                                    <a:pt x="1133734" y="496228"/>
                                  </a:cubicBezTo>
                                  <a:cubicBezTo>
                                    <a:pt x="1165484" y="601003"/>
                                    <a:pt x="1195647" y="737528"/>
                                    <a:pt x="1200409" y="820078"/>
                                  </a:cubicBezTo>
                                  <a:cubicBezTo>
                                    <a:pt x="1205171" y="902628"/>
                                    <a:pt x="1227396" y="913741"/>
                                    <a:pt x="1162309" y="991528"/>
                                  </a:cubicBezTo>
                                  <a:cubicBezTo>
                                    <a:pt x="1097222" y="1069315"/>
                                    <a:pt x="938472" y="1243941"/>
                                    <a:pt x="809884" y="1286803"/>
                                  </a:cubicBezTo>
                                  <a:cubicBezTo>
                                    <a:pt x="681297" y="1329666"/>
                                    <a:pt x="520959" y="1282040"/>
                                    <a:pt x="390784" y="1248703"/>
                                  </a:cubicBezTo>
                                  <a:cubicBezTo>
                                    <a:pt x="260609" y="1215366"/>
                                    <a:pt x="9784" y="1226478"/>
                                    <a:pt x="259" y="1096303"/>
                                  </a:cubicBezTo>
                                  <a:close/>
                                </a:path>
                              </a:pathLst>
                            </a:custGeom>
                            <a:solidFill>
                              <a:schemeClr val="bg1">
                                <a:lumMod val="75000"/>
                                <a:alpha val="7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9" name="フリーフォーム 75">
                              <a:extLst>
                                <a:ext uri="{FF2B5EF4-FFF2-40B4-BE49-F238E27FC236}">
                                  <a16:creationId xmlns:a16="http://schemas.microsoft.com/office/drawing/2014/main" id="{00000000-0008-0000-0000-00004C000000}"/>
                                </a:ext>
                              </a:extLst>
                            </p:cNvPr>
                            <p:cNvSpPr/>
                            <p:nvPr/>
                          </p:nvSpPr>
                          <p:spPr>
                            <a:xfrm>
                              <a:off x="4413488" y="1763063"/>
                              <a:ext cx="314325" cy="466725"/>
                            </a:xfrm>
                            <a:custGeom>
                              <a:avLst/>
                              <a:gdLst>
                                <a:gd name="connsiteX0" fmla="*/ 314325 w 314325"/>
                                <a:gd name="connsiteY0" fmla="*/ 0 h 466725"/>
                                <a:gd name="connsiteX1" fmla="*/ 0 w 314325"/>
                                <a:gd name="connsiteY1" fmla="*/ 466725 h 466725"/>
                                <a:gd name="connsiteX2" fmla="*/ 0 w 314325"/>
                                <a:gd name="connsiteY2" fmla="*/ 466725 h 466725"/>
                              </a:gdLst>
                              <a:ahLst/>
                              <a:cxnLst>
                                <a:cxn ang="0">
                                  <a:pos x="connsiteX0" y="connsiteY0"/>
                                </a:cxn>
                                <a:cxn ang="0">
                                  <a:pos x="connsiteX1" y="connsiteY1"/>
                                </a:cxn>
                                <a:cxn ang="0">
                                  <a:pos x="connsiteX2" y="connsiteY2"/>
                                </a:cxn>
                              </a:cxnLst>
                              <a:rect l="l" t="t" r="r" b="b"/>
                              <a:pathLst>
                                <a:path w="314325" h="466725">
                                  <a:moveTo>
                                    <a:pt x="314325" y="0"/>
                                  </a:moveTo>
                                  <a:lnTo>
                                    <a:pt x="0" y="466725"/>
                                  </a:lnTo>
                                  <a:lnTo>
                                    <a:pt x="0" y="466725"/>
                                  </a:ln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40" name="フリーフォーム 76">
                              <a:extLst>
                                <a:ext uri="{FF2B5EF4-FFF2-40B4-BE49-F238E27FC236}">
                                  <a16:creationId xmlns:a16="http://schemas.microsoft.com/office/drawing/2014/main" id="{00000000-0008-0000-0000-00004D000000}"/>
                                </a:ext>
                              </a:extLst>
                            </p:cNvPr>
                            <p:cNvSpPr/>
                            <p:nvPr/>
                          </p:nvSpPr>
                          <p:spPr>
                            <a:xfrm>
                              <a:off x="4613513" y="1944038"/>
                              <a:ext cx="266700" cy="400050"/>
                            </a:xfrm>
                            <a:custGeom>
                              <a:avLst/>
                              <a:gdLst>
                                <a:gd name="connsiteX0" fmla="*/ 266700 w 266700"/>
                                <a:gd name="connsiteY0" fmla="*/ 0 h 400050"/>
                                <a:gd name="connsiteX1" fmla="*/ 0 w 266700"/>
                                <a:gd name="connsiteY1" fmla="*/ 400050 h 400050"/>
                              </a:gdLst>
                              <a:ahLst/>
                              <a:cxnLst>
                                <a:cxn ang="0">
                                  <a:pos x="connsiteX0" y="connsiteY0"/>
                                </a:cxn>
                                <a:cxn ang="0">
                                  <a:pos x="connsiteX1" y="connsiteY1"/>
                                </a:cxn>
                              </a:cxnLst>
                              <a:rect l="l" t="t" r="r" b="b"/>
                              <a:pathLst>
                                <a:path w="266700" h="400050">
                                  <a:moveTo>
                                    <a:pt x="266700" y="0"/>
                                  </a:moveTo>
                                  <a:lnTo>
                                    <a:pt x="0" y="400050"/>
                                  </a:ln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14" name="グループ化 113">
                            <a:extLst>
                              <a:ext uri="{FF2B5EF4-FFF2-40B4-BE49-F238E27FC236}">
                                <a16:creationId xmlns:a16="http://schemas.microsoft.com/office/drawing/2014/main" id="{00000000-0008-0000-0000-000033000000}"/>
                              </a:ext>
                            </a:extLst>
                          </p:cNvPr>
                          <p:cNvGrpSpPr/>
                          <p:nvPr/>
                        </p:nvGrpSpPr>
                        <p:grpSpPr>
                          <a:xfrm>
                            <a:off x="7281756" y="2647822"/>
                            <a:ext cx="2387431" cy="1984135"/>
                            <a:chOff x="7281756" y="2647822"/>
                            <a:chExt cx="2387431" cy="1984135"/>
                          </a:xfrm>
                        </p:grpSpPr>
                        <p:sp>
                          <p:nvSpPr>
                            <p:cNvPr id="133" name="フリーフォーム 69">
                              <a:extLst>
                                <a:ext uri="{FF2B5EF4-FFF2-40B4-BE49-F238E27FC236}">
                                  <a16:creationId xmlns:a16="http://schemas.microsoft.com/office/drawing/2014/main" id="{00000000-0008-0000-0000-000046000000}"/>
                                </a:ext>
                              </a:extLst>
                            </p:cNvPr>
                            <p:cNvSpPr/>
                            <p:nvPr/>
                          </p:nvSpPr>
                          <p:spPr>
                            <a:xfrm>
                              <a:off x="7281756" y="2647822"/>
                              <a:ext cx="2387431" cy="1984135"/>
                            </a:xfrm>
                            <a:custGeom>
                              <a:avLst/>
                              <a:gdLst>
                                <a:gd name="connsiteX0" fmla="*/ 27332 w 2387431"/>
                                <a:gd name="connsiteY0" fmla="*/ 553516 h 1984135"/>
                                <a:gd name="connsiteX1" fmla="*/ 684557 w 2387431"/>
                                <a:gd name="connsiteY1" fmla="*/ 543991 h 1984135"/>
                                <a:gd name="connsiteX2" fmla="*/ 1122707 w 2387431"/>
                                <a:gd name="connsiteY2" fmla="*/ 420166 h 1984135"/>
                                <a:gd name="connsiteX3" fmla="*/ 1589432 w 2387431"/>
                                <a:gd name="connsiteY3" fmla="*/ 258241 h 1984135"/>
                                <a:gd name="connsiteX4" fmla="*/ 1932332 w 2387431"/>
                                <a:gd name="connsiteY4" fmla="*/ 96316 h 1984135"/>
                                <a:gd name="connsiteX5" fmla="*/ 2141882 w 2387431"/>
                                <a:gd name="connsiteY5" fmla="*/ 20116 h 1984135"/>
                                <a:gd name="connsiteX6" fmla="*/ 2294282 w 2387431"/>
                                <a:gd name="connsiteY6" fmla="*/ 10591 h 1984135"/>
                                <a:gd name="connsiteX7" fmla="*/ 2332382 w 2387431"/>
                                <a:gd name="connsiteY7" fmla="*/ 153466 h 1984135"/>
                                <a:gd name="connsiteX8" fmla="*/ 2284757 w 2387431"/>
                                <a:gd name="connsiteY8" fmla="*/ 486841 h 1984135"/>
                                <a:gd name="connsiteX9" fmla="*/ 2018057 w 2387431"/>
                                <a:gd name="connsiteY9" fmla="*/ 791641 h 1984135"/>
                                <a:gd name="connsiteX10" fmla="*/ 1732307 w 2387431"/>
                                <a:gd name="connsiteY10" fmla="*/ 1105966 h 1984135"/>
                                <a:gd name="connsiteX11" fmla="*/ 2122832 w 2387431"/>
                                <a:gd name="connsiteY11" fmla="*/ 1439341 h 1984135"/>
                                <a:gd name="connsiteX12" fmla="*/ 2370482 w 2387431"/>
                                <a:gd name="connsiteY12" fmla="*/ 1772716 h 1984135"/>
                                <a:gd name="connsiteX13" fmla="*/ 2313332 w 2387431"/>
                                <a:gd name="connsiteY13" fmla="*/ 1953691 h 1984135"/>
                                <a:gd name="connsiteX14" fmla="*/ 1894232 w 2387431"/>
                                <a:gd name="connsiteY14" fmla="*/ 1963216 h 1984135"/>
                                <a:gd name="connsiteX15" fmla="*/ 1170332 w 2387431"/>
                                <a:gd name="connsiteY15" fmla="*/ 1744141 h 1984135"/>
                                <a:gd name="connsiteX16" fmla="*/ 713132 w 2387431"/>
                                <a:gd name="connsiteY16" fmla="*/ 1582216 h 1984135"/>
                                <a:gd name="connsiteX17" fmla="*/ 179732 w 2387431"/>
                                <a:gd name="connsiteY17" fmla="*/ 1439341 h 1984135"/>
                                <a:gd name="connsiteX18" fmla="*/ 27332 w 2387431"/>
                                <a:gd name="connsiteY18" fmla="*/ 553516 h 198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7431" h="1984135">
                                  <a:moveTo>
                                    <a:pt x="27332" y="553516"/>
                                  </a:moveTo>
                                  <a:cubicBezTo>
                                    <a:pt x="111469" y="404291"/>
                                    <a:pt x="501995" y="566216"/>
                                    <a:pt x="684557" y="543991"/>
                                  </a:cubicBezTo>
                                  <a:cubicBezTo>
                                    <a:pt x="867119" y="521766"/>
                                    <a:pt x="971895" y="467791"/>
                                    <a:pt x="1122707" y="420166"/>
                                  </a:cubicBezTo>
                                  <a:cubicBezTo>
                                    <a:pt x="1273519" y="372541"/>
                                    <a:pt x="1454495" y="312216"/>
                                    <a:pt x="1589432" y="258241"/>
                                  </a:cubicBezTo>
                                  <a:cubicBezTo>
                                    <a:pt x="1724370" y="204266"/>
                                    <a:pt x="1840257" y="136003"/>
                                    <a:pt x="1932332" y="96316"/>
                                  </a:cubicBezTo>
                                  <a:cubicBezTo>
                                    <a:pt x="2024407" y="56628"/>
                                    <a:pt x="2081557" y="34403"/>
                                    <a:pt x="2141882" y="20116"/>
                                  </a:cubicBezTo>
                                  <a:cubicBezTo>
                                    <a:pt x="2202207" y="5829"/>
                                    <a:pt x="2262532" y="-11634"/>
                                    <a:pt x="2294282" y="10591"/>
                                  </a:cubicBezTo>
                                  <a:cubicBezTo>
                                    <a:pt x="2326032" y="32816"/>
                                    <a:pt x="2333969" y="74091"/>
                                    <a:pt x="2332382" y="153466"/>
                                  </a:cubicBezTo>
                                  <a:cubicBezTo>
                                    <a:pt x="2330795" y="232841"/>
                                    <a:pt x="2337145" y="380478"/>
                                    <a:pt x="2284757" y="486841"/>
                                  </a:cubicBezTo>
                                  <a:cubicBezTo>
                                    <a:pt x="2232370" y="593204"/>
                                    <a:pt x="2110132" y="688454"/>
                                    <a:pt x="2018057" y="791641"/>
                                  </a:cubicBezTo>
                                  <a:cubicBezTo>
                                    <a:pt x="1925982" y="894828"/>
                                    <a:pt x="1714845" y="998016"/>
                                    <a:pt x="1732307" y="1105966"/>
                                  </a:cubicBezTo>
                                  <a:cubicBezTo>
                                    <a:pt x="1749769" y="1213916"/>
                                    <a:pt x="2016470" y="1328216"/>
                                    <a:pt x="2122832" y="1439341"/>
                                  </a:cubicBezTo>
                                  <a:cubicBezTo>
                                    <a:pt x="2229194" y="1550466"/>
                                    <a:pt x="2338732" y="1686991"/>
                                    <a:pt x="2370482" y="1772716"/>
                                  </a:cubicBezTo>
                                  <a:cubicBezTo>
                                    <a:pt x="2402232" y="1858441"/>
                                    <a:pt x="2392707" y="1921941"/>
                                    <a:pt x="2313332" y="1953691"/>
                                  </a:cubicBezTo>
                                  <a:cubicBezTo>
                                    <a:pt x="2233957" y="1985441"/>
                                    <a:pt x="2084732" y="1998141"/>
                                    <a:pt x="1894232" y="1963216"/>
                                  </a:cubicBezTo>
                                  <a:cubicBezTo>
                                    <a:pt x="1703732" y="1928291"/>
                                    <a:pt x="1367182" y="1807641"/>
                                    <a:pt x="1170332" y="1744141"/>
                                  </a:cubicBezTo>
                                  <a:cubicBezTo>
                                    <a:pt x="973482" y="1680641"/>
                                    <a:pt x="878232" y="1633016"/>
                                    <a:pt x="713132" y="1582216"/>
                                  </a:cubicBezTo>
                                  <a:cubicBezTo>
                                    <a:pt x="548032" y="1531416"/>
                                    <a:pt x="289269" y="1609203"/>
                                    <a:pt x="179732" y="1439341"/>
                                  </a:cubicBezTo>
                                  <a:cubicBezTo>
                                    <a:pt x="70195" y="1269479"/>
                                    <a:pt x="-56805" y="702741"/>
                                    <a:pt x="27332" y="553516"/>
                                  </a:cubicBezTo>
                                  <a:close/>
                                </a:path>
                              </a:pathLst>
                            </a:custGeom>
                            <a:solidFill>
                              <a:schemeClr val="bg1">
                                <a:lumMod val="75000"/>
                                <a:alpha val="7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4" name="フリーフォーム 70">
                              <a:extLst>
                                <a:ext uri="{FF2B5EF4-FFF2-40B4-BE49-F238E27FC236}">
                                  <a16:creationId xmlns:a16="http://schemas.microsoft.com/office/drawing/2014/main" id="{00000000-0008-0000-0000-000047000000}"/>
                                </a:ext>
                              </a:extLst>
                            </p:cNvPr>
                            <p:cNvSpPr/>
                            <p:nvPr/>
                          </p:nvSpPr>
                          <p:spPr>
                            <a:xfrm>
                              <a:off x="8052038" y="3058463"/>
                              <a:ext cx="1143000" cy="400050"/>
                            </a:xfrm>
                            <a:custGeom>
                              <a:avLst/>
                              <a:gdLst>
                                <a:gd name="connsiteX0" fmla="*/ 1143000 w 1143000"/>
                                <a:gd name="connsiteY0" fmla="*/ 0 h 400050"/>
                                <a:gd name="connsiteX1" fmla="*/ 733425 w 1143000"/>
                                <a:gd name="connsiteY1" fmla="*/ 180975 h 400050"/>
                                <a:gd name="connsiteX2" fmla="*/ 323850 w 1143000"/>
                                <a:gd name="connsiteY2" fmla="*/ 352425 h 400050"/>
                                <a:gd name="connsiteX3" fmla="*/ 0 w 1143000"/>
                                <a:gd name="connsiteY3" fmla="*/ 400050 h 400050"/>
                              </a:gdLst>
                              <a:ahLst/>
                              <a:cxnLst>
                                <a:cxn ang="0">
                                  <a:pos x="connsiteX0" y="connsiteY0"/>
                                </a:cxn>
                                <a:cxn ang="0">
                                  <a:pos x="connsiteX1" y="connsiteY1"/>
                                </a:cxn>
                                <a:cxn ang="0">
                                  <a:pos x="connsiteX2" y="connsiteY2"/>
                                </a:cxn>
                                <a:cxn ang="0">
                                  <a:pos x="connsiteX3" y="connsiteY3"/>
                                </a:cxn>
                              </a:cxnLst>
                              <a:rect l="l" t="t" r="r" b="b"/>
                              <a:pathLst>
                                <a:path w="1143000" h="400050">
                                  <a:moveTo>
                                    <a:pt x="1143000" y="0"/>
                                  </a:moveTo>
                                  <a:lnTo>
                                    <a:pt x="733425" y="180975"/>
                                  </a:lnTo>
                                  <a:cubicBezTo>
                                    <a:pt x="596900" y="239713"/>
                                    <a:pt x="446087" y="315913"/>
                                    <a:pt x="323850" y="352425"/>
                                  </a:cubicBezTo>
                                  <a:cubicBezTo>
                                    <a:pt x="201613" y="388937"/>
                                    <a:pt x="100806" y="394493"/>
                                    <a:pt x="0" y="40005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5" name="フリーフォーム 71">
                              <a:extLst>
                                <a:ext uri="{FF2B5EF4-FFF2-40B4-BE49-F238E27FC236}">
                                  <a16:creationId xmlns:a16="http://schemas.microsoft.com/office/drawing/2014/main" id="{00000000-0008-0000-0000-000048000000}"/>
                                </a:ext>
                              </a:extLst>
                            </p:cNvPr>
                            <p:cNvSpPr/>
                            <p:nvPr/>
                          </p:nvSpPr>
                          <p:spPr>
                            <a:xfrm>
                              <a:off x="8290163" y="3563288"/>
                              <a:ext cx="590550" cy="95250"/>
                            </a:xfrm>
                            <a:custGeom>
                              <a:avLst/>
                              <a:gdLst>
                                <a:gd name="connsiteX0" fmla="*/ 0 w 590550"/>
                                <a:gd name="connsiteY0" fmla="*/ 95250 h 95250"/>
                                <a:gd name="connsiteX1" fmla="*/ 352425 w 590550"/>
                                <a:gd name="connsiteY1" fmla="*/ 76200 h 95250"/>
                                <a:gd name="connsiteX2" fmla="*/ 590550 w 590550"/>
                                <a:gd name="connsiteY2" fmla="*/ 0 h 95250"/>
                              </a:gdLst>
                              <a:ahLst/>
                              <a:cxnLst>
                                <a:cxn ang="0">
                                  <a:pos x="connsiteX0" y="connsiteY0"/>
                                </a:cxn>
                                <a:cxn ang="0">
                                  <a:pos x="connsiteX1" y="connsiteY1"/>
                                </a:cxn>
                                <a:cxn ang="0">
                                  <a:pos x="connsiteX2" y="connsiteY2"/>
                                </a:cxn>
                              </a:cxnLst>
                              <a:rect l="l" t="t" r="r" b="b"/>
                              <a:pathLst>
                                <a:path w="590550" h="95250">
                                  <a:moveTo>
                                    <a:pt x="0" y="95250"/>
                                  </a:moveTo>
                                  <a:cubicBezTo>
                                    <a:pt x="127000" y="93662"/>
                                    <a:pt x="254000" y="92075"/>
                                    <a:pt x="352425" y="76200"/>
                                  </a:cubicBezTo>
                                  <a:cubicBezTo>
                                    <a:pt x="450850" y="60325"/>
                                    <a:pt x="520700" y="30162"/>
                                    <a:pt x="59055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6" name="フリーフォーム 72">
                              <a:extLst>
                                <a:ext uri="{FF2B5EF4-FFF2-40B4-BE49-F238E27FC236}">
                                  <a16:creationId xmlns:a16="http://schemas.microsoft.com/office/drawing/2014/main" id="{00000000-0008-0000-0000-000049000000}"/>
                                </a:ext>
                              </a:extLst>
                            </p:cNvPr>
                            <p:cNvSpPr/>
                            <p:nvPr/>
                          </p:nvSpPr>
                          <p:spPr>
                            <a:xfrm>
                              <a:off x="8280638" y="3915713"/>
                              <a:ext cx="609600" cy="95250"/>
                            </a:xfrm>
                            <a:custGeom>
                              <a:avLst/>
                              <a:gdLst>
                                <a:gd name="connsiteX0" fmla="*/ 0 w 609600"/>
                                <a:gd name="connsiteY0" fmla="*/ 0 h 95250"/>
                                <a:gd name="connsiteX1" fmla="*/ 381000 w 609600"/>
                                <a:gd name="connsiteY1" fmla="*/ 57150 h 95250"/>
                                <a:gd name="connsiteX2" fmla="*/ 609600 w 609600"/>
                                <a:gd name="connsiteY2" fmla="*/ 95250 h 95250"/>
                              </a:gdLst>
                              <a:ahLst/>
                              <a:cxnLst>
                                <a:cxn ang="0">
                                  <a:pos x="connsiteX0" y="connsiteY0"/>
                                </a:cxn>
                                <a:cxn ang="0">
                                  <a:pos x="connsiteX1" y="connsiteY1"/>
                                </a:cxn>
                                <a:cxn ang="0">
                                  <a:pos x="connsiteX2" y="connsiteY2"/>
                                </a:cxn>
                              </a:cxnLst>
                              <a:rect l="l" t="t" r="r" b="b"/>
                              <a:pathLst>
                                <a:path w="609600" h="95250">
                                  <a:moveTo>
                                    <a:pt x="0" y="0"/>
                                  </a:moveTo>
                                  <a:lnTo>
                                    <a:pt x="381000" y="57150"/>
                                  </a:lnTo>
                                  <a:cubicBezTo>
                                    <a:pt x="482600" y="73025"/>
                                    <a:pt x="546100" y="84137"/>
                                    <a:pt x="609600" y="9525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7" name="フリーフォーム 73">
                              <a:extLst>
                                <a:ext uri="{FF2B5EF4-FFF2-40B4-BE49-F238E27FC236}">
                                  <a16:creationId xmlns:a16="http://schemas.microsoft.com/office/drawing/2014/main" id="{00000000-0008-0000-0000-00004A000000}"/>
                                </a:ext>
                              </a:extLst>
                            </p:cNvPr>
                            <p:cNvSpPr/>
                            <p:nvPr/>
                          </p:nvSpPr>
                          <p:spPr>
                            <a:xfrm>
                              <a:off x="8118713" y="4049063"/>
                              <a:ext cx="1104900" cy="333375"/>
                            </a:xfrm>
                            <a:custGeom>
                              <a:avLst/>
                              <a:gdLst>
                                <a:gd name="connsiteX0" fmla="*/ 0 w 1104900"/>
                                <a:gd name="connsiteY0" fmla="*/ 0 h 333375"/>
                                <a:gd name="connsiteX1" fmla="*/ 438150 w 1104900"/>
                                <a:gd name="connsiteY1" fmla="*/ 114300 h 333375"/>
                                <a:gd name="connsiteX2" fmla="*/ 876300 w 1104900"/>
                                <a:gd name="connsiteY2" fmla="*/ 257175 h 333375"/>
                                <a:gd name="connsiteX3" fmla="*/ 1104900 w 1104900"/>
                                <a:gd name="connsiteY3" fmla="*/ 333375 h 333375"/>
                              </a:gdLst>
                              <a:ahLst/>
                              <a:cxnLst>
                                <a:cxn ang="0">
                                  <a:pos x="connsiteX0" y="connsiteY0"/>
                                </a:cxn>
                                <a:cxn ang="0">
                                  <a:pos x="connsiteX1" y="connsiteY1"/>
                                </a:cxn>
                                <a:cxn ang="0">
                                  <a:pos x="connsiteX2" y="connsiteY2"/>
                                </a:cxn>
                                <a:cxn ang="0">
                                  <a:pos x="connsiteX3" y="connsiteY3"/>
                                </a:cxn>
                              </a:cxnLst>
                              <a:rect l="l" t="t" r="r" b="b"/>
                              <a:pathLst>
                                <a:path w="1104900" h="333375">
                                  <a:moveTo>
                                    <a:pt x="0" y="0"/>
                                  </a:moveTo>
                                  <a:cubicBezTo>
                                    <a:pt x="146050" y="35719"/>
                                    <a:pt x="292100" y="71438"/>
                                    <a:pt x="438150" y="114300"/>
                                  </a:cubicBezTo>
                                  <a:cubicBezTo>
                                    <a:pt x="584200" y="157162"/>
                                    <a:pt x="876300" y="257175"/>
                                    <a:pt x="876300" y="257175"/>
                                  </a:cubicBezTo>
                                  <a:lnTo>
                                    <a:pt x="1104900" y="333375"/>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15" name="グループ化 114">
                            <a:extLst>
                              <a:ext uri="{FF2B5EF4-FFF2-40B4-BE49-F238E27FC236}">
                                <a16:creationId xmlns:a16="http://schemas.microsoft.com/office/drawing/2014/main" id="{00000000-0008-0000-0000-000034000000}"/>
                              </a:ext>
                            </a:extLst>
                          </p:cNvPr>
                          <p:cNvGrpSpPr/>
                          <p:nvPr/>
                        </p:nvGrpSpPr>
                        <p:grpSpPr>
                          <a:xfrm>
                            <a:off x="5616339" y="4067967"/>
                            <a:ext cx="1176283" cy="658116"/>
                            <a:chOff x="5616339" y="4067967"/>
                            <a:chExt cx="1176283" cy="658116"/>
                          </a:xfrm>
                        </p:grpSpPr>
                        <p:sp>
                          <p:nvSpPr>
                            <p:cNvPr id="130" name="フリーフォーム 66">
                              <a:extLst>
                                <a:ext uri="{FF2B5EF4-FFF2-40B4-BE49-F238E27FC236}">
                                  <a16:creationId xmlns:a16="http://schemas.microsoft.com/office/drawing/2014/main" id="{00000000-0008-0000-0000-000043000000}"/>
                                </a:ext>
                              </a:extLst>
                            </p:cNvPr>
                            <p:cNvSpPr/>
                            <p:nvPr/>
                          </p:nvSpPr>
                          <p:spPr>
                            <a:xfrm>
                              <a:off x="5616339" y="4067967"/>
                              <a:ext cx="1176283" cy="658116"/>
                            </a:xfrm>
                            <a:custGeom>
                              <a:avLst/>
                              <a:gdLst>
                                <a:gd name="connsiteX0" fmla="*/ 6824 w 1176283"/>
                                <a:gd name="connsiteY0" fmla="*/ 171596 h 658116"/>
                                <a:gd name="connsiteX1" fmla="*/ 368774 w 1176283"/>
                                <a:gd name="connsiteY1" fmla="*/ 466871 h 658116"/>
                                <a:gd name="connsiteX2" fmla="*/ 721199 w 1176283"/>
                                <a:gd name="connsiteY2" fmla="*/ 638321 h 658116"/>
                                <a:gd name="connsiteX3" fmla="*/ 873599 w 1176283"/>
                                <a:gd name="connsiteY3" fmla="*/ 619271 h 658116"/>
                                <a:gd name="connsiteX4" fmla="*/ 1168874 w 1176283"/>
                                <a:gd name="connsiteY4" fmla="*/ 323996 h 658116"/>
                                <a:gd name="connsiteX5" fmla="*/ 1054574 w 1176283"/>
                                <a:gd name="connsiteY5" fmla="*/ 162071 h 658116"/>
                                <a:gd name="connsiteX6" fmla="*/ 702149 w 1176283"/>
                                <a:gd name="connsiteY6" fmla="*/ 146 h 658116"/>
                                <a:gd name="connsiteX7" fmla="*/ 6824 w 1176283"/>
                                <a:gd name="connsiteY7" fmla="*/ 171596 h 6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6283" h="658116">
                                  <a:moveTo>
                                    <a:pt x="6824" y="171596"/>
                                  </a:moveTo>
                                  <a:cubicBezTo>
                                    <a:pt x="-48739" y="249384"/>
                                    <a:pt x="249712" y="389084"/>
                                    <a:pt x="368774" y="466871"/>
                                  </a:cubicBezTo>
                                  <a:cubicBezTo>
                                    <a:pt x="487836" y="544658"/>
                                    <a:pt x="637062" y="612921"/>
                                    <a:pt x="721199" y="638321"/>
                                  </a:cubicBezTo>
                                  <a:cubicBezTo>
                                    <a:pt x="805337" y="663721"/>
                                    <a:pt x="798987" y="671658"/>
                                    <a:pt x="873599" y="619271"/>
                                  </a:cubicBezTo>
                                  <a:cubicBezTo>
                                    <a:pt x="948211" y="566884"/>
                                    <a:pt x="1138711" y="400196"/>
                                    <a:pt x="1168874" y="323996"/>
                                  </a:cubicBezTo>
                                  <a:cubicBezTo>
                                    <a:pt x="1199037" y="247796"/>
                                    <a:pt x="1132361" y="216046"/>
                                    <a:pt x="1054574" y="162071"/>
                                  </a:cubicBezTo>
                                  <a:cubicBezTo>
                                    <a:pt x="976787" y="108096"/>
                                    <a:pt x="873599" y="-4616"/>
                                    <a:pt x="702149" y="146"/>
                                  </a:cubicBezTo>
                                  <a:cubicBezTo>
                                    <a:pt x="530699" y="4908"/>
                                    <a:pt x="62387" y="93808"/>
                                    <a:pt x="6824" y="171596"/>
                                  </a:cubicBezTo>
                                  <a:close/>
                                </a:path>
                              </a:pathLst>
                            </a:custGeom>
                            <a:solidFill>
                              <a:schemeClr val="bg1">
                                <a:lumMod val="75000"/>
                                <a:alpha val="7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1" name="フリーフォーム 67">
                              <a:extLst>
                                <a:ext uri="{FF2B5EF4-FFF2-40B4-BE49-F238E27FC236}">
                                  <a16:creationId xmlns:a16="http://schemas.microsoft.com/office/drawing/2014/main" id="{00000000-0008-0000-0000-000044000000}"/>
                                </a:ext>
                              </a:extLst>
                            </p:cNvPr>
                            <p:cNvSpPr/>
                            <p:nvPr/>
                          </p:nvSpPr>
                          <p:spPr>
                            <a:xfrm>
                              <a:off x="6356588" y="4372913"/>
                              <a:ext cx="200025" cy="142875"/>
                            </a:xfrm>
                            <a:custGeom>
                              <a:avLst/>
                              <a:gdLst>
                                <a:gd name="connsiteX0" fmla="*/ 0 w 200025"/>
                                <a:gd name="connsiteY0" fmla="*/ 0 h 142875"/>
                                <a:gd name="connsiteX1" fmla="*/ 200025 w 200025"/>
                                <a:gd name="connsiteY1" fmla="*/ 142875 h 142875"/>
                                <a:gd name="connsiteX2" fmla="*/ 200025 w 200025"/>
                                <a:gd name="connsiteY2" fmla="*/ 142875 h 142875"/>
                              </a:gdLst>
                              <a:ahLst/>
                              <a:cxnLst>
                                <a:cxn ang="0">
                                  <a:pos x="connsiteX0" y="connsiteY0"/>
                                </a:cxn>
                                <a:cxn ang="0">
                                  <a:pos x="connsiteX1" y="connsiteY1"/>
                                </a:cxn>
                                <a:cxn ang="0">
                                  <a:pos x="connsiteX2" y="connsiteY2"/>
                                </a:cxn>
                              </a:cxnLst>
                              <a:rect l="l" t="t" r="r" b="b"/>
                              <a:pathLst>
                                <a:path w="200025" h="142875">
                                  <a:moveTo>
                                    <a:pt x="0" y="0"/>
                                  </a:moveTo>
                                  <a:lnTo>
                                    <a:pt x="200025" y="142875"/>
                                  </a:lnTo>
                                  <a:lnTo>
                                    <a:pt x="200025" y="14287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2" name="フリーフォーム 68">
                              <a:extLst>
                                <a:ext uri="{FF2B5EF4-FFF2-40B4-BE49-F238E27FC236}">
                                  <a16:creationId xmlns:a16="http://schemas.microsoft.com/office/drawing/2014/main" id="{00000000-0008-0000-0000-000045000000}"/>
                                </a:ext>
                              </a:extLst>
                            </p:cNvPr>
                            <p:cNvSpPr/>
                            <p:nvPr/>
                          </p:nvSpPr>
                          <p:spPr>
                            <a:xfrm>
                              <a:off x="6099413" y="4382438"/>
                              <a:ext cx="336550" cy="229713"/>
                            </a:xfrm>
                            <a:custGeom>
                              <a:avLst/>
                              <a:gdLst>
                                <a:gd name="connsiteX0" fmla="*/ 0 w 336550"/>
                                <a:gd name="connsiteY0" fmla="*/ 0 h 229713"/>
                                <a:gd name="connsiteX1" fmla="*/ 314325 w 336550"/>
                                <a:gd name="connsiteY1" fmla="*/ 209550 h 229713"/>
                                <a:gd name="connsiteX2" fmla="*/ 285750 w 336550"/>
                                <a:gd name="connsiteY2" fmla="*/ 209550 h 229713"/>
                              </a:gdLst>
                              <a:ahLst/>
                              <a:cxnLst>
                                <a:cxn ang="0">
                                  <a:pos x="connsiteX0" y="connsiteY0"/>
                                </a:cxn>
                                <a:cxn ang="0">
                                  <a:pos x="connsiteX1" y="connsiteY1"/>
                                </a:cxn>
                                <a:cxn ang="0">
                                  <a:pos x="connsiteX2" y="connsiteY2"/>
                                </a:cxn>
                              </a:cxnLst>
                              <a:rect l="l" t="t" r="r" b="b"/>
                              <a:pathLst>
                                <a:path w="336550" h="229713">
                                  <a:moveTo>
                                    <a:pt x="0" y="0"/>
                                  </a:moveTo>
                                  <a:cubicBezTo>
                                    <a:pt x="133350" y="87312"/>
                                    <a:pt x="266700" y="174625"/>
                                    <a:pt x="314325" y="209550"/>
                                  </a:cubicBezTo>
                                  <a:cubicBezTo>
                                    <a:pt x="361950" y="244475"/>
                                    <a:pt x="323850" y="227012"/>
                                    <a:pt x="285750" y="2095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16" name="グループ化 115">
                            <a:extLst>
                              <a:ext uri="{FF2B5EF4-FFF2-40B4-BE49-F238E27FC236}">
                                <a16:creationId xmlns:a16="http://schemas.microsoft.com/office/drawing/2014/main" id="{00000000-0008-0000-0000-000035000000}"/>
                              </a:ext>
                            </a:extLst>
                          </p:cNvPr>
                          <p:cNvGrpSpPr/>
                          <p:nvPr/>
                        </p:nvGrpSpPr>
                        <p:grpSpPr>
                          <a:xfrm>
                            <a:off x="4086726" y="4230038"/>
                            <a:ext cx="1108090" cy="602680"/>
                            <a:chOff x="4086726" y="4230038"/>
                            <a:chExt cx="1108090" cy="602680"/>
                          </a:xfrm>
                        </p:grpSpPr>
                        <p:sp>
                          <p:nvSpPr>
                            <p:cNvPr id="127" name="フリーフォーム 63">
                              <a:extLst>
                                <a:ext uri="{FF2B5EF4-FFF2-40B4-BE49-F238E27FC236}">
                                  <a16:creationId xmlns:a16="http://schemas.microsoft.com/office/drawing/2014/main" id="{00000000-0008-0000-0000-000040000000}"/>
                                </a:ext>
                              </a:extLst>
                            </p:cNvPr>
                            <p:cNvSpPr/>
                            <p:nvPr/>
                          </p:nvSpPr>
                          <p:spPr>
                            <a:xfrm>
                              <a:off x="4086726" y="4230038"/>
                              <a:ext cx="1108090" cy="602680"/>
                            </a:xfrm>
                            <a:custGeom>
                              <a:avLst/>
                              <a:gdLst>
                                <a:gd name="connsiteX0" fmla="*/ 12437 w 1108090"/>
                                <a:gd name="connsiteY0" fmla="*/ 57150 h 602680"/>
                                <a:gd name="connsiteX1" fmla="*/ 250562 w 1108090"/>
                                <a:gd name="connsiteY1" fmla="*/ 419100 h 602680"/>
                                <a:gd name="connsiteX2" fmla="*/ 526787 w 1108090"/>
                                <a:gd name="connsiteY2" fmla="*/ 561975 h 602680"/>
                                <a:gd name="connsiteX3" fmla="*/ 736337 w 1108090"/>
                                <a:gd name="connsiteY3" fmla="*/ 600075 h 602680"/>
                                <a:gd name="connsiteX4" fmla="*/ 993512 w 1108090"/>
                                <a:gd name="connsiteY4" fmla="*/ 504825 h 602680"/>
                                <a:gd name="connsiteX5" fmla="*/ 1107812 w 1108090"/>
                                <a:gd name="connsiteY5" fmla="*/ 381000 h 602680"/>
                                <a:gd name="connsiteX6" fmla="*/ 964937 w 1108090"/>
                                <a:gd name="connsiteY6" fmla="*/ 257175 h 602680"/>
                                <a:gd name="connsiteX7" fmla="*/ 650612 w 1108090"/>
                                <a:gd name="connsiteY7" fmla="*/ 0 h 602680"/>
                                <a:gd name="connsiteX8" fmla="*/ 12437 w 1108090"/>
                                <a:gd name="connsiteY8" fmla="*/ 57150 h 60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090" h="602680">
                                  <a:moveTo>
                                    <a:pt x="12437" y="57150"/>
                                  </a:moveTo>
                                  <a:cubicBezTo>
                                    <a:pt x="-54238" y="127000"/>
                                    <a:pt x="164837" y="334963"/>
                                    <a:pt x="250562" y="419100"/>
                                  </a:cubicBezTo>
                                  <a:cubicBezTo>
                                    <a:pt x="336287" y="503238"/>
                                    <a:pt x="445825" y="531813"/>
                                    <a:pt x="526787" y="561975"/>
                                  </a:cubicBezTo>
                                  <a:cubicBezTo>
                                    <a:pt x="607749" y="592137"/>
                                    <a:pt x="658550" y="609600"/>
                                    <a:pt x="736337" y="600075"/>
                                  </a:cubicBezTo>
                                  <a:cubicBezTo>
                                    <a:pt x="814124" y="590550"/>
                                    <a:pt x="931600" y="541337"/>
                                    <a:pt x="993512" y="504825"/>
                                  </a:cubicBezTo>
                                  <a:cubicBezTo>
                                    <a:pt x="1055424" y="468313"/>
                                    <a:pt x="1112574" y="422275"/>
                                    <a:pt x="1107812" y="381000"/>
                                  </a:cubicBezTo>
                                  <a:cubicBezTo>
                                    <a:pt x="1103050" y="339725"/>
                                    <a:pt x="1041137" y="320675"/>
                                    <a:pt x="964937" y="257175"/>
                                  </a:cubicBezTo>
                                  <a:cubicBezTo>
                                    <a:pt x="888737" y="193675"/>
                                    <a:pt x="807774" y="31750"/>
                                    <a:pt x="650612" y="0"/>
                                  </a:cubicBezTo>
                                  <a:cubicBezTo>
                                    <a:pt x="493450" y="-31750"/>
                                    <a:pt x="79112" y="-12700"/>
                                    <a:pt x="12437" y="57150"/>
                                  </a:cubicBezTo>
                                  <a:close/>
                                </a:path>
                              </a:pathLst>
                            </a:custGeom>
                            <a:solidFill>
                              <a:schemeClr val="bg1">
                                <a:lumMod val="75000"/>
                                <a:alpha val="7000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8" name="フリーフォーム 64">
                              <a:extLst>
                                <a:ext uri="{FF2B5EF4-FFF2-40B4-BE49-F238E27FC236}">
                                  <a16:creationId xmlns:a16="http://schemas.microsoft.com/office/drawing/2014/main" id="{00000000-0008-0000-0000-000041000000}"/>
                                </a:ext>
                              </a:extLst>
                            </p:cNvPr>
                            <p:cNvSpPr/>
                            <p:nvPr/>
                          </p:nvSpPr>
                          <p:spPr>
                            <a:xfrm>
                              <a:off x="4746863" y="4563413"/>
                              <a:ext cx="295275" cy="123825"/>
                            </a:xfrm>
                            <a:custGeom>
                              <a:avLst/>
                              <a:gdLst>
                                <a:gd name="connsiteX0" fmla="*/ 0 w 295275"/>
                                <a:gd name="connsiteY0" fmla="*/ 0 h 123825"/>
                                <a:gd name="connsiteX1" fmla="*/ 295275 w 295275"/>
                                <a:gd name="connsiteY1" fmla="*/ 123825 h 123825"/>
                                <a:gd name="connsiteX2" fmla="*/ 295275 w 295275"/>
                                <a:gd name="connsiteY2" fmla="*/ 123825 h 123825"/>
                                <a:gd name="connsiteX3" fmla="*/ 295275 w 295275"/>
                                <a:gd name="connsiteY3" fmla="*/ 123825 h 123825"/>
                                <a:gd name="connsiteX4" fmla="*/ 285750 w 295275"/>
                                <a:gd name="connsiteY4" fmla="*/ 11430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5" h="123825">
                                  <a:moveTo>
                                    <a:pt x="0" y="0"/>
                                  </a:moveTo>
                                  <a:lnTo>
                                    <a:pt x="295275" y="123825"/>
                                  </a:lnTo>
                                  <a:lnTo>
                                    <a:pt x="295275" y="123825"/>
                                  </a:lnTo>
                                  <a:lnTo>
                                    <a:pt x="295275" y="123825"/>
                                  </a:lnTo>
                                  <a:lnTo>
                                    <a:pt x="285750" y="1143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9" name="フリーフォーム 65">
                              <a:extLst>
                                <a:ext uri="{FF2B5EF4-FFF2-40B4-BE49-F238E27FC236}">
                                  <a16:creationId xmlns:a16="http://schemas.microsoft.com/office/drawing/2014/main" id="{00000000-0008-0000-0000-000042000000}"/>
                                </a:ext>
                              </a:extLst>
                            </p:cNvPr>
                            <p:cNvSpPr/>
                            <p:nvPr/>
                          </p:nvSpPr>
                          <p:spPr>
                            <a:xfrm>
                              <a:off x="4565888" y="4582463"/>
                              <a:ext cx="285750" cy="180975"/>
                            </a:xfrm>
                            <a:custGeom>
                              <a:avLst/>
                              <a:gdLst>
                                <a:gd name="connsiteX0" fmla="*/ 0 w 285750"/>
                                <a:gd name="connsiteY0" fmla="*/ 0 h 180975"/>
                                <a:gd name="connsiteX1" fmla="*/ 133350 w 285750"/>
                                <a:gd name="connsiteY1" fmla="*/ 114300 h 180975"/>
                                <a:gd name="connsiteX2" fmla="*/ 285750 w 285750"/>
                                <a:gd name="connsiteY2" fmla="*/ 180975 h 180975"/>
                              </a:gdLst>
                              <a:ahLst/>
                              <a:cxnLst>
                                <a:cxn ang="0">
                                  <a:pos x="connsiteX0" y="connsiteY0"/>
                                </a:cxn>
                                <a:cxn ang="0">
                                  <a:pos x="connsiteX1" y="connsiteY1"/>
                                </a:cxn>
                                <a:cxn ang="0">
                                  <a:pos x="connsiteX2" y="connsiteY2"/>
                                </a:cxn>
                              </a:cxnLst>
                              <a:rect l="l" t="t" r="r" b="b"/>
                              <a:pathLst>
                                <a:path w="285750" h="180975">
                                  <a:moveTo>
                                    <a:pt x="0" y="0"/>
                                  </a:moveTo>
                                  <a:cubicBezTo>
                                    <a:pt x="42862" y="42069"/>
                                    <a:pt x="85725" y="84138"/>
                                    <a:pt x="133350" y="114300"/>
                                  </a:cubicBezTo>
                                  <a:cubicBezTo>
                                    <a:pt x="180975" y="144462"/>
                                    <a:pt x="233362" y="162718"/>
                                    <a:pt x="285750" y="18097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17" name="グループ化 116">
                            <a:extLst>
                              <a:ext uri="{FF2B5EF4-FFF2-40B4-BE49-F238E27FC236}">
                                <a16:creationId xmlns:a16="http://schemas.microsoft.com/office/drawing/2014/main" id="{00000000-0008-0000-0000-000036000000}"/>
                              </a:ext>
                            </a:extLst>
                          </p:cNvPr>
                          <p:cNvGrpSpPr/>
                          <p:nvPr/>
                        </p:nvGrpSpPr>
                        <p:grpSpPr>
                          <a:xfrm>
                            <a:off x="171460" y="2314936"/>
                            <a:ext cx="7813986" cy="2144819"/>
                            <a:chOff x="171460" y="2314936"/>
                            <a:chExt cx="7813986" cy="2144819"/>
                          </a:xfrm>
                        </p:grpSpPr>
                        <p:sp>
                          <p:nvSpPr>
                            <p:cNvPr id="122" name="フリーフォーム 58">
                              <a:extLst>
                                <a:ext uri="{FF2B5EF4-FFF2-40B4-BE49-F238E27FC236}">
                                  <a16:creationId xmlns:a16="http://schemas.microsoft.com/office/drawing/2014/main" id="{00000000-0008-0000-0000-00003B000000}"/>
                                </a:ext>
                              </a:extLst>
                            </p:cNvPr>
                            <p:cNvSpPr/>
                            <p:nvPr/>
                          </p:nvSpPr>
                          <p:spPr>
                            <a:xfrm>
                              <a:off x="171460" y="2314936"/>
                              <a:ext cx="7813986" cy="2144819"/>
                            </a:xfrm>
                            <a:custGeom>
                              <a:avLst/>
                              <a:gdLst>
                                <a:gd name="connsiteX0" fmla="*/ 3403 w 7813986"/>
                                <a:gd name="connsiteY0" fmla="*/ 1391227 h 2144819"/>
                                <a:gd name="connsiteX1" fmla="*/ 365353 w 7813986"/>
                                <a:gd name="connsiteY1" fmla="*/ 972127 h 2144819"/>
                                <a:gd name="connsiteX2" fmla="*/ 965428 w 7813986"/>
                                <a:gd name="connsiteY2" fmla="*/ 676852 h 2144819"/>
                                <a:gd name="connsiteX3" fmla="*/ 1813153 w 7813986"/>
                                <a:gd name="connsiteY3" fmla="*/ 400627 h 2144819"/>
                                <a:gd name="connsiteX4" fmla="*/ 2498953 w 7813986"/>
                                <a:gd name="connsiteY4" fmla="*/ 191077 h 2144819"/>
                                <a:gd name="connsiteX5" fmla="*/ 3194278 w 7813986"/>
                                <a:gd name="connsiteY5" fmla="*/ 38677 h 2144819"/>
                                <a:gd name="connsiteX6" fmla="*/ 3680053 w 7813986"/>
                                <a:gd name="connsiteY6" fmla="*/ 577 h 2144819"/>
                                <a:gd name="connsiteX7" fmla="*/ 4080103 w 7813986"/>
                                <a:gd name="connsiteY7" fmla="*/ 57727 h 2144819"/>
                                <a:gd name="connsiteX8" fmla="*/ 4775428 w 7813986"/>
                                <a:gd name="connsiteY8" fmla="*/ 191077 h 2144819"/>
                                <a:gd name="connsiteX9" fmla="*/ 5356453 w 7813986"/>
                                <a:gd name="connsiteY9" fmla="*/ 286327 h 2144819"/>
                                <a:gd name="connsiteX10" fmla="*/ 6070828 w 7813986"/>
                                <a:gd name="connsiteY10" fmla="*/ 400627 h 2144819"/>
                                <a:gd name="connsiteX11" fmla="*/ 6813778 w 7813986"/>
                                <a:gd name="connsiteY11" fmla="*/ 610177 h 2144819"/>
                                <a:gd name="connsiteX12" fmla="*/ 7356703 w 7813986"/>
                                <a:gd name="connsiteY12" fmla="*/ 848302 h 2144819"/>
                                <a:gd name="connsiteX13" fmla="*/ 7718653 w 7813986"/>
                                <a:gd name="connsiteY13" fmla="*/ 981652 h 2144819"/>
                                <a:gd name="connsiteX14" fmla="*/ 7813903 w 7813986"/>
                                <a:gd name="connsiteY14" fmla="*/ 1191202 h 2144819"/>
                                <a:gd name="connsiteX15" fmla="*/ 7709128 w 7813986"/>
                                <a:gd name="connsiteY15" fmla="*/ 1419802 h 2144819"/>
                                <a:gd name="connsiteX16" fmla="*/ 7747228 w 7813986"/>
                                <a:gd name="connsiteY16" fmla="*/ 1676977 h 2144819"/>
                                <a:gd name="connsiteX17" fmla="*/ 7680553 w 7813986"/>
                                <a:gd name="connsiteY17" fmla="*/ 1819852 h 2144819"/>
                                <a:gd name="connsiteX18" fmla="*/ 6661378 w 7813986"/>
                                <a:gd name="connsiteY18" fmla="*/ 1867477 h 2144819"/>
                                <a:gd name="connsiteX19" fmla="*/ 6347053 w 7813986"/>
                                <a:gd name="connsiteY19" fmla="*/ 1953202 h 2144819"/>
                                <a:gd name="connsiteX20" fmla="*/ 5794603 w 7813986"/>
                                <a:gd name="connsiteY20" fmla="*/ 1943677 h 2144819"/>
                                <a:gd name="connsiteX21" fmla="*/ 5594578 w 7813986"/>
                                <a:gd name="connsiteY21" fmla="*/ 2048452 h 2144819"/>
                                <a:gd name="connsiteX22" fmla="*/ 4661128 w 7813986"/>
                                <a:gd name="connsiteY22" fmla="*/ 2105602 h 2144819"/>
                                <a:gd name="connsiteX23" fmla="*/ 4213453 w 7813986"/>
                                <a:gd name="connsiteY23" fmla="*/ 2077027 h 2144819"/>
                                <a:gd name="connsiteX24" fmla="*/ 3051403 w 7813986"/>
                                <a:gd name="connsiteY24" fmla="*/ 2143702 h 2144819"/>
                                <a:gd name="connsiteX25" fmla="*/ 2403703 w 7813986"/>
                                <a:gd name="connsiteY25" fmla="*/ 2115127 h 2144819"/>
                                <a:gd name="connsiteX26" fmla="*/ 1965553 w 7813986"/>
                                <a:gd name="connsiteY26" fmla="*/ 2067502 h 2144819"/>
                                <a:gd name="connsiteX27" fmla="*/ 1394053 w 7813986"/>
                                <a:gd name="connsiteY27" fmla="*/ 1953202 h 2144819"/>
                                <a:gd name="connsiteX28" fmla="*/ 860653 w 7813986"/>
                                <a:gd name="connsiteY28" fmla="*/ 1829377 h 2144819"/>
                                <a:gd name="connsiteX29" fmla="*/ 546328 w 7813986"/>
                                <a:gd name="connsiteY29" fmla="*/ 1734127 h 2144819"/>
                                <a:gd name="connsiteX30" fmla="*/ 203428 w 7813986"/>
                                <a:gd name="connsiteY30" fmla="*/ 1562677 h 2144819"/>
                                <a:gd name="connsiteX31" fmla="*/ 3403 w 7813986"/>
                                <a:gd name="connsiteY31" fmla="*/ 1391227 h 214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813986" h="2144819">
                                  <a:moveTo>
                                    <a:pt x="3403" y="1391227"/>
                                  </a:moveTo>
                                  <a:cubicBezTo>
                                    <a:pt x="30390" y="1292802"/>
                                    <a:pt x="205016" y="1091189"/>
                                    <a:pt x="365353" y="972127"/>
                                  </a:cubicBezTo>
                                  <a:cubicBezTo>
                                    <a:pt x="525690" y="853065"/>
                                    <a:pt x="724128" y="772102"/>
                                    <a:pt x="965428" y="676852"/>
                                  </a:cubicBezTo>
                                  <a:cubicBezTo>
                                    <a:pt x="1206728" y="581602"/>
                                    <a:pt x="1557566" y="481589"/>
                                    <a:pt x="1813153" y="400627"/>
                                  </a:cubicBezTo>
                                  <a:cubicBezTo>
                                    <a:pt x="2068741" y="319664"/>
                                    <a:pt x="2268766" y="251402"/>
                                    <a:pt x="2498953" y="191077"/>
                                  </a:cubicBezTo>
                                  <a:cubicBezTo>
                                    <a:pt x="2729141" y="130752"/>
                                    <a:pt x="2997428" y="70427"/>
                                    <a:pt x="3194278" y="38677"/>
                                  </a:cubicBezTo>
                                  <a:cubicBezTo>
                                    <a:pt x="3391128" y="6927"/>
                                    <a:pt x="3532416" y="-2598"/>
                                    <a:pt x="3680053" y="577"/>
                                  </a:cubicBezTo>
                                  <a:cubicBezTo>
                                    <a:pt x="3827691" y="3752"/>
                                    <a:pt x="3897541" y="25977"/>
                                    <a:pt x="4080103" y="57727"/>
                                  </a:cubicBezTo>
                                  <a:cubicBezTo>
                                    <a:pt x="4262665" y="89477"/>
                                    <a:pt x="4562703" y="152977"/>
                                    <a:pt x="4775428" y="191077"/>
                                  </a:cubicBezTo>
                                  <a:cubicBezTo>
                                    <a:pt x="4988153" y="229177"/>
                                    <a:pt x="5356453" y="286327"/>
                                    <a:pt x="5356453" y="286327"/>
                                  </a:cubicBezTo>
                                  <a:cubicBezTo>
                                    <a:pt x="5572353" y="321252"/>
                                    <a:pt x="5827941" y="346652"/>
                                    <a:pt x="6070828" y="400627"/>
                                  </a:cubicBezTo>
                                  <a:cubicBezTo>
                                    <a:pt x="6313715" y="454602"/>
                                    <a:pt x="6599465" y="535564"/>
                                    <a:pt x="6813778" y="610177"/>
                                  </a:cubicBezTo>
                                  <a:cubicBezTo>
                                    <a:pt x="7028091" y="684790"/>
                                    <a:pt x="7205891" y="786389"/>
                                    <a:pt x="7356703" y="848302"/>
                                  </a:cubicBezTo>
                                  <a:cubicBezTo>
                                    <a:pt x="7507516" y="910214"/>
                                    <a:pt x="7642453" y="924502"/>
                                    <a:pt x="7718653" y="981652"/>
                                  </a:cubicBezTo>
                                  <a:cubicBezTo>
                                    <a:pt x="7794853" y="1038802"/>
                                    <a:pt x="7815490" y="1118177"/>
                                    <a:pt x="7813903" y="1191202"/>
                                  </a:cubicBezTo>
                                  <a:cubicBezTo>
                                    <a:pt x="7812316" y="1264227"/>
                                    <a:pt x="7720241" y="1338839"/>
                                    <a:pt x="7709128" y="1419802"/>
                                  </a:cubicBezTo>
                                  <a:cubicBezTo>
                                    <a:pt x="7698016" y="1500765"/>
                                    <a:pt x="7751991" y="1610302"/>
                                    <a:pt x="7747228" y="1676977"/>
                                  </a:cubicBezTo>
                                  <a:cubicBezTo>
                                    <a:pt x="7742466" y="1743652"/>
                                    <a:pt x="7861528" y="1788102"/>
                                    <a:pt x="7680553" y="1819852"/>
                                  </a:cubicBezTo>
                                  <a:cubicBezTo>
                                    <a:pt x="7499578" y="1851602"/>
                                    <a:pt x="6883628" y="1845252"/>
                                    <a:pt x="6661378" y="1867477"/>
                                  </a:cubicBezTo>
                                  <a:cubicBezTo>
                                    <a:pt x="6439128" y="1889702"/>
                                    <a:pt x="6491515" y="1940502"/>
                                    <a:pt x="6347053" y="1953202"/>
                                  </a:cubicBezTo>
                                  <a:cubicBezTo>
                                    <a:pt x="6202591" y="1965902"/>
                                    <a:pt x="5920016" y="1927802"/>
                                    <a:pt x="5794603" y="1943677"/>
                                  </a:cubicBezTo>
                                  <a:cubicBezTo>
                                    <a:pt x="5669191" y="1959552"/>
                                    <a:pt x="5783490" y="2021465"/>
                                    <a:pt x="5594578" y="2048452"/>
                                  </a:cubicBezTo>
                                  <a:cubicBezTo>
                                    <a:pt x="5405666" y="2075439"/>
                                    <a:pt x="4891315" y="2100840"/>
                                    <a:pt x="4661128" y="2105602"/>
                                  </a:cubicBezTo>
                                  <a:cubicBezTo>
                                    <a:pt x="4430941" y="2110364"/>
                                    <a:pt x="4481740" y="2070677"/>
                                    <a:pt x="4213453" y="2077027"/>
                                  </a:cubicBezTo>
                                  <a:cubicBezTo>
                                    <a:pt x="3945166" y="2083377"/>
                                    <a:pt x="3353028" y="2137352"/>
                                    <a:pt x="3051403" y="2143702"/>
                                  </a:cubicBezTo>
                                  <a:cubicBezTo>
                                    <a:pt x="2749778" y="2150052"/>
                                    <a:pt x="2584678" y="2127827"/>
                                    <a:pt x="2403703" y="2115127"/>
                                  </a:cubicBezTo>
                                  <a:cubicBezTo>
                                    <a:pt x="2222728" y="2102427"/>
                                    <a:pt x="2133828" y="2094489"/>
                                    <a:pt x="1965553" y="2067502"/>
                                  </a:cubicBezTo>
                                  <a:cubicBezTo>
                                    <a:pt x="1797278" y="2040515"/>
                                    <a:pt x="1578203" y="1992889"/>
                                    <a:pt x="1394053" y="1953202"/>
                                  </a:cubicBezTo>
                                  <a:cubicBezTo>
                                    <a:pt x="1209903" y="1913515"/>
                                    <a:pt x="1001941" y="1865890"/>
                                    <a:pt x="860653" y="1829377"/>
                                  </a:cubicBezTo>
                                  <a:cubicBezTo>
                                    <a:pt x="719365" y="1792864"/>
                                    <a:pt x="655865" y="1778577"/>
                                    <a:pt x="546328" y="1734127"/>
                                  </a:cubicBezTo>
                                  <a:cubicBezTo>
                                    <a:pt x="436791" y="1689677"/>
                                    <a:pt x="290740" y="1626177"/>
                                    <a:pt x="203428" y="1562677"/>
                                  </a:cubicBezTo>
                                  <a:cubicBezTo>
                                    <a:pt x="116116" y="1499177"/>
                                    <a:pt x="-23584" y="1489652"/>
                                    <a:pt x="3403" y="1391227"/>
                                  </a:cubicBezTo>
                                  <a:close/>
                                </a:path>
                              </a:pathLst>
                            </a:cu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3" name="フリーフォーム 59">
                              <a:extLst>
                                <a:ext uri="{FF2B5EF4-FFF2-40B4-BE49-F238E27FC236}">
                                  <a16:creationId xmlns:a16="http://schemas.microsoft.com/office/drawing/2014/main" id="{00000000-0008-0000-0000-00003C000000}"/>
                                </a:ext>
                              </a:extLst>
                            </p:cNvPr>
                            <p:cNvSpPr/>
                            <p:nvPr/>
                          </p:nvSpPr>
                          <p:spPr>
                            <a:xfrm>
                              <a:off x="1935200" y="3020317"/>
                              <a:ext cx="5492327" cy="377610"/>
                            </a:xfrm>
                            <a:custGeom>
                              <a:avLst/>
                              <a:gdLst>
                                <a:gd name="connsiteX0" fmla="*/ 30363 w 5492327"/>
                                <a:gd name="connsiteY0" fmla="*/ 104821 h 377610"/>
                                <a:gd name="connsiteX1" fmla="*/ 525663 w 5492327"/>
                                <a:gd name="connsiteY1" fmla="*/ 95296 h 377610"/>
                                <a:gd name="connsiteX2" fmla="*/ 887613 w 5492327"/>
                                <a:gd name="connsiteY2" fmla="*/ 104821 h 377610"/>
                                <a:gd name="connsiteX3" fmla="*/ 1421013 w 5492327"/>
                                <a:gd name="connsiteY3" fmla="*/ 190546 h 377610"/>
                                <a:gd name="connsiteX4" fmla="*/ 2125863 w 5492327"/>
                                <a:gd name="connsiteY4" fmla="*/ 190546 h 377610"/>
                                <a:gd name="connsiteX5" fmla="*/ 2668788 w 5492327"/>
                                <a:gd name="connsiteY5" fmla="*/ 161971 h 377610"/>
                                <a:gd name="connsiteX6" fmla="*/ 3230763 w 5492327"/>
                                <a:gd name="connsiteY6" fmla="*/ 247696 h 377610"/>
                                <a:gd name="connsiteX7" fmla="*/ 3840363 w 5492327"/>
                                <a:gd name="connsiteY7" fmla="*/ 266746 h 377610"/>
                                <a:gd name="connsiteX8" fmla="*/ 4811913 w 5492327"/>
                                <a:gd name="connsiteY8" fmla="*/ 342946 h 377610"/>
                                <a:gd name="connsiteX9" fmla="*/ 5440563 w 5492327"/>
                                <a:gd name="connsiteY9" fmla="*/ 371521 h 377610"/>
                                <a:gd name="connsiteX10" fmla="*/ 5392938 w 5492327"/>
                                <a:gd name="connsiteY10" fmla="*/ 228646 h 377610"/>
                                <a:gd name="connsiteX11" fmla="*/ 4888113 w 5492327"/>
                                <a:gd name="connsiteY11" fmla="*/ 142921 h 377610"/>
                                <a:gd name="connsiteX12" fmla="*/ 4259463 w 5492327"/>
                                <a:gd name="connsiteY12" fmla="*/ 123871 h 377610"/>
                                <a:gd name="connsiteX13" fmla="*/ 3611763 w 5492327"/>
                                <a:gd name="connsiteY13" fmla="*/ 114346 h 377610"/>
                                <a:gd name="connsiteX14" fmla="*/ 3192663 w 5492327"/>
                                <a:gd name="connsiteY14" fmla="*/ 66721 h 377610"/>
                                <a:gd name="connsiteX15" fmla="*/ 2678313 w 5492327"/>
                                <a:gd name="connsiteY15" fmla="*/ 47671 h 377610"/>
                                <a:gd name="connsiteX16" fmla="*/ 1992513 w 5492327"/>
                                <a:gd name="connsiteY16" fmla="*/ 46 h 377610"/>
                                <a:gd name="connsiteX17" fmla="*/ 1478163 w 5492327"/>
                                <a:gd name="connsiteY17" fmla="*/ 38146 h 377610"/>
                                <a:gd name="connsiteX18" fmla="*/ 801888 w 5492327"/>
                                <a:gd name="connsiteY18" fmla="*/ 46 h 377610"/>
                                <a:gd name="connsiteX19" fmla="*/ 411363 w 5492327"/>
                                <a:gd name="connsiteY19" fmla="*/ 9571 h 377610"/>
                                <a:gd name="connsiteX20" fmla="*/ 87513 w 5492327"/>
                                <a:gd name="connsiteY20" fmla="*/ 95296 h 377610"/>
                                <a:gd name="connsiteX21" fmla="*/ 30363 w 5492327"/>
                                <a:gd name="connsiteY21" fmla="*/ 104821 h 37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2327" h="377610">
                                  <a:moveTo>
                                    <a:pt x="30363" y="104821"/>
                                  </a:moveTo>
                                  <a:cubicBezTo>
                                    <a:pt x="103388" y="104821"/>
                                    <a:pt x="382788" y="95296"/>
                                    <a:pt x="525663" y="95296"/>
                                  </a:cubicBezTo>
                                  <a:cubicBezTo>
                                    <a:pt x="668538" y="95296"/>
                                    <a:pt x="738388" y="88946"/>
                                    <a:pt x="887613" y="104821"/>
                                  </a:cubicBezTo>
                                  <a:cubicBezTo>
                                    <a:pt x="1036838" y="120696"/>
                                    <a:pt x="1214638" y="176259"/>
                                    <a:pt x="1421013" y="190546"/>
                                  </a:cubicBezTo>
                                  <a:cubicBezTo>
                                    <a:pt x="1627388" y="204834"/>
                                    <a:pt x="1917901" y="195308"/>
                                    <a:pt x="2125863" y="190546"/>
                                  </a:cubicBezTo>
                                  <a:cubicBezTo>
                                    <a:pt x="2333825" y="185784"/>
                                    <a:pt x="2484638" y="152446"/>
                                    <a:pt x="2668788" y="161971"/>
                                  </a:cubicBezTo>
                                  <a:cubicBezTo>
                                    <a:pt x="2852938" y="171496"/>
                                    <a:pt x="3035501" y="230234"/>
                                    <a:pt x="3230763" y="247696"/>
                                  </a:cubicBezTo>
                                  <a:cubicBezTo>
                                    <a:pt x="3426025" y="265158"/>
                                    <a:pt x="3576838" y="250871"/>
                                    <a:pt x="3840363" y="266746"/>
                                  </a:cubicBezTo>
                                  <a:cubicBezTo>
                                    <a:pt x="4103888" y="282621"/>
                                    <a:pt x="4545213" y="325484"/>
                                    <a:pt x="4811913" y="342946"/>
                                  </a:cubicBezTo>
                                  <a:cubicBezTo>
                                    <a:pt x="5078613" y="360409"/>
                                    <a:pt x="5343726" y="390571"/>
                                    <a:pt x="5440563" y="371521"/>
                                  </a:cubicBezTo>
                                  <a:cubicBezTo>
                                    <a:pt x="5537400" y="352471"/>
                                    <a:pt x="5485013" y="266746"/>
                                    <a:pt x="5392938" y="228646"/>
                                  </a:cubicBezTo>
                                  <a:cubicBezTo>
                                    <a:pt x="5300863" y="190546"/>
                                    <a:pt x="5077026" y="160384"/>
                                    <a:pt x="4888113" y="142921"/>
                                  </a:cubicBezTo>
                                  <a:cubicBezTo>
                                    <a:pt x="4699201" y="125459"/>
                                    <a:pt x="4259463" y="123871"/>
                                    <a:pt x="4259463" y="123871"/>
                                  </a:cubicBezTo>
                                  <a:cubicBezTo>
                                    <a:pt x="4046738" y="119108"/>
                                    <a:pt x="3789563" y="123871"/>
                                    <a:pt x="3611763" y="114346"/>
                                  </a:cubicBezTo>
                                  <a:cubicBezTo>
                                    <a:pt x="3433963" y="104821"/>
                                    <a:pt x="3348238" y="77833"/>
                                    <a:pt x="3192663" y="66721"/>
                                  </a:cubicBezTo>
                                  <a:cubicBezTo>
                                    <a:pt x="3037088" y="55609"/>
                                    <a:pt x="2878338" y="58783"/>
                                    <a:pt x="2678313" y="47671"/>
                                  </a:cubicBezTo>
                                  <a:cubicBezTo>
                                    <a:pt x="2478288" y="36559"/>
                                    <a:pt x="2192538" y="1634"/>
                                    <a:pt x="1992513" y="46"/>
                                  </a:cubicBezTo>
                                  <a:cubicBezTo>
                                    <a:pt x="1792488" y="-1542"/>
                                    <a:pt x="1676600" y="38146"/>
                                    <a:pt x="1478163" y="38146"/>
                                  </a:cubicBezTo>
                                  <a:cubicBezTo>
                                    <a:pt x="1279726" y="38146"/>
                                    <a:pt x="979688" y="4808"/>
                                    <a:pt x="801888" y="46"/>
                                  </a:cubicBezTo>
                                  <a:lnTo>
                                    <a:pt x="411363" y="9571"/>
                                  </a:lnTo>
                                  <a:cubicBezTo>
                                    <a:pt x="292301" y="25446"/>
                                    <a:pt x="143075" y="79421"/>
                                    <a:pt x="87513" y="95296"/>
                                  </a:cubicBezTo>
                                  <a:cubicBezTo>
                                    <a:pt x="31951" y="111171"/>
                                    <a:pt x="-42662" y="104821"/>
                                    <a:pt x="30363" y="104821"/>
                                  </a:cubicBezTo>
                                  <a:close/>
                                </a:path>
                              </a:pathLst>
                            </a:custGeom>
                            <a:solidFill>
                              <a:srgbClr val="FF0000">
                                <a:alpha val="50000"/>
                              </a:srgbClr>
                            </a:solidFill>
                            <a:ln>
                              <a:solidFill>
                                <a:srgbClr val="F6761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4" name="フリーフォーム 60">
                              <a:extLst>
                                <a:ext uri="{FF2B5EF4-FFF2-40B4-BE49-F238E27FC236}">
                                  <a16:creationId xmlns:a16="http://schemas.microsoft.com/office/drawing/2014/main" id="{00000000-0008-0000-0000-00003D000000}"/>
                                </a:ext>
                              </a:extLst>
                            </p:cNvPr>
                            <p:cNvSpPr/>
                            <p:nvPr/>
                          </p:nvSpPr>
                          <p:spPr>
                            <a:xfrm>
                              <a:off x="341232" y="3676502"/>
                              <a:ext cx="6958331" cy="696058"/>
                            </a:xfrm>
                            <a:custGeom>
                              <a:avLst/>
                              <a:gdLst>
                                <a:gd name="connsiteX0" fmla="*/ 109856 w 6958331"/>
                                <a:gd name="connsiteY0" fmla="*/ 172536 h 696058"/>
                                <a:gd name="connsiteX1" fmla="*/ 5081 w 6958331"/>
                                <a:gd name="connsiteY1" fmla="*/ 86811 h 696058"/>
                                <a:gd name="connsiteX2" fmla="*/ 43181 w 6958331"/>
                                <a:gd name="connsiteY2" fmla="*/ 1086 h 696058"/>
                                <a:gd name="connsiteX3" fmla="*/ 271781 w 6958331"/>
                                <a:gd name="connsiteY3" fmla="*/ 48711 h 696058"/>
                                <a:gd name="connsiteX4" fmla="*/ 576581 w 6958331"/>
                                <a:gd name="connsiteY4" fmla="*/ 191586 h 696058"/>
                                <a:gd name="connsiteX5" fmla="*/ 1081406 w 6958331"/>
                                <a:gd name="connsiteY5" fmla="*/ 277311 h 696058"/>
                                <a:gd name="connsiteX6" fmla="*/ 1329056 w 6958331"/>
                                <a:gd name="connsiteY6" fmla="*/ 315411 h 696058"/>
                                <a:gd name="connsiteX7" fmla="*/ 1614806 w 6958331"/>
                                <a:gd name="connsiteY7" fmla="*/ 267786 h 696058"/>
                                <a:gd name="connsiteX8" fmla="*/ 1910081 w 6958331"/>
                                <a:gd name="connsiteY8" fmla="*/ 172536 h 696058"/>
                                <a:gd name="connsiteX9" fmla="*/ 2414906 w 6958331"/>
                                <a:gd name="connsiteY9" fmla="*/ 239211 h 696058"/>
                                <a:gd name="connsiteX10" fmla="*/ 3186431 w 6958331"/>
                                <a:gd name="connsiteY10" fmla="*/ 382086 h 696058"/>
                                <a:gd name="connsiteX11" fmla="*/ 4015106 w 6958331"/>
                                <a:gd name="connsiteY11" fmla="*/ 534486 h 696058"/>
                                <a:gd name="connsiteX12" fmla="*/ 4548506 w 6958331"/>
                                <a:gd name="connsiteY12" fmla="*/ 544011 h 696058"/>
                                <a:gd name="connsiteX13" fmla="*/ 4615181 w 6958331"/>
                                <a:gd name="connsiteY13" fmla="*/ 477336 h 696058"/>
                                <a:gd name="connsiteX14" fmla="*/ 4234181 w 6958331"/>
                                <a:gd name="connsiteY14" fmla="*/ 296361 h 696058"/>
                                <a:gd name="connsiteX15" fmla="*/ 3815081 w 6958331"/>
                                <a:gd name="connsiteY15" fmla="*/ 182061 h 696058"/>
                                <a:gd name="connsiteX16" fmla="*/ 3729356 w 6958331"/>
                                <a:gd name="connsiteY16" fmla="*/ 143961 h 696058"/>
                                <a:gd name="connsiteX17" fmla="*/ 4948556 w 6958331"/>
                                <a:gd name="connsiteY17" fmla="*/ 124911 h 696058"/>
                                <a:gd name="connsiteX18" fmla="*/ 4872356 w 6958331"/>
                                <a:gd name="connsiteY18" fmla="*/ 201111 h 696058"/>
                                <a:gd name="connsiteX19" fmla="*/ 4862831 w 6958331"/>
                                <a:gd name="connsiteY19" fmla="*/ 286836 h 696058"/>
                                <a:gd name="connsiteX20" fmla="*/ 5005706 w 6958331"/>
                                <a:gd name="connsiteY20" fmla="*/ 353511 h 696058"/>
                                <a:gd name="connsiteX21" fmla="*/ 5567681 w 6958331"/>
                                <a:gd name="connsiteY21" fmla="*/ 267786 h 696058"/>
                                <a:gd name="connsiteX22" fmla="*/ 6263006 w 6958331"/>
                                <a:gd name="connsiteY22" fmla="*/ 334461 h 696058"/>
                                <a:gd name="connsiteX23" fmla="*/ 6958331 w 6958331"/>
                                <a:gd name="connsiteY23" fmla="*/ 382086 h 696058"/>
                                <a:gd name="connsiteX24" fmla="*/ 6263006 w 6958331"/>
                                <a:gd name="connsiteY24" fmla="*/ 382086 h 696058"/>
                                <a:gd name="connsiteX25" fmla="*/ 5672456 w 6958331"/>
                                <a:gd name="connsiteY25" fmla="*/ 505911 h 696058"/>
                                <a:gd name="connsiteX26" fmla="*/ 5062856 w 6958331"/>
                                <a:gd name="connsiteY26" fmla="*/ 563061 h 696058"/>
                                <a:gd name="connsiteX27" fmla="*/ 4815206 w 6958331"/>
                                <a:gd name="connsiteY27" fmla="*/ 686886 h 696058"/>
                                <a:gd name="connsiteX28" fmla="*/ 4110356 w 6958331"/>
                                <a:gd name="connsiteY28" fmla="*/ 686886 h 696058"/>
                                <a:gd name="connsiteX29" fmla="*/ 3596006 w 6958331"/>
                                <a:gd name="connsiteY29" fmla="*/ 686886 h 696058"/>
                                <a:gd name="connsiteX30" fmla="*/ 2738756 w 6958331"/>
                                <a:gd name="connsiteY30" fmla="*/ 563061 h 696058"/>
                                <a:gd name="connsiteX31" fmla="*/ 2119631 w 6958331"/>
                                <a:gd name="connsiteY31" fmla="*/ 439236 h 696058"/>
                                <a:gd name="connsiteX32" fmla="*/ 1910081 w 6958331"/>
                                <a:gd name="connsiteY32" fmla="*/ 324936 h 696058"/>
                                <a:gd name="connsiteX33" fmla="*/ 1510031 w 6958331"/>
                                <a:gd name="connsiteY33" fmla="*/ 477336 h 696058"/>
                                <a:gd name="connsiteX34" fmla="*/ 1033781 w 6958331"/>
                                <a:gd name="connsiteY34" fmla="*/ 448761 h 696058"/>
                                <a:gd name="connsiteX35" fmla="*/ 662306 w 6958331"/>
                                <a:gd name="connsiteY35" fmla="*/ 401136 h 696058"/>
                                <a:gd name="connsiteX36" fmla="*/ 405131 w 6958331"/>
                                <a:gd name="connsiteY36" fmla="*/ 286836 h 696058"/>
                                <a:gd name="connsiteX37" fmla="*/ 62231 w 6958331"/>
                                <a:gd name="connsiteY37" fmla="*/ 153486 h 696058"/>
                                <a:gd name="connsiteX38" fmla="*/ 62231 w 6958331"/>
                                <a:gd name="connsiteY38" fmla="*/ 153486 h 696058"/>
                                <a:gd name="connsiteX39" fmla="*/ 109856 w 6958331"/>
                                <a:gd name="connsiteY39" fmla="*/ 172536 h 696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958331" h="696058">
                                  <a:moveTo>
                                    <a:pt x="109856" y="172536"/>
                                  </a:moveTo>
                                  <a:cubicBezTo>
                                    <a:pt x="63024" y="143961"/>
                                    <a:pt x="16193" y="115386"/>
                                    <a:pt x="5081" y="86811"/>
                                  </a:cubicBezTo>
                                  <a:cubicBezTo>
                                    <a:pt x="-6031" y="58236"/>
                                    <a:pt x="-1269" y="7436"/>
                                    <a:pt x="43181" y="1086"/>
                                  </a:cubicBezTo>
                                  <a:cubicBezTo>
                                    <a:pt x="87631" y="-5264"/>
                                    <a:pt x="182881" y="16961"/>
                                    <a:pt x="271781" y="48711"/>
                                  </a:cubicBezTo>
                                  <a:cubicBezTo>
                                    <a:pt x="360681" y="80461"/>
                                    <a:pt x="441644" y="153486"/>
                                    <a:pt x="576581" y="191586"/>
                                  </a:cubicBezTo>
                                  <a:cubicBezTo>
                                    <a:pt x="711519" y="229686"/>
                                    <a:pt x="955994" y="256674"/>
                                    <a:pt x="1081406" y="277311"/>
                                  </a:cubicBezTo>
                                  <a:cubicBezTo>
                                    <a:pt x="1206819" y="297949"/>
                                    <a:pt x="1240156" y="316998"/>
                                    <a:pt x="1329056" y="315411"/>
                                  </a:cubicBezTo>
                                  <a:cubicBezTo>
                                    <a:pt x="1417956" y="313824"/>
                                    <a:pt x="1517969" y="291598"/>
                                    <a:pt x="1614806" y="267786"/>
                                  </a:cubicBezTo>
                                  <a:cubicBezTo>
                                    <a:pt x="1711643" y="243974"/>
                                    <a:pt x="1776731" y="177299"/>
                                    <a:pt x="1910081" y="172536"/>
                                  </a:cubicBezTo>
                                  <a:cubicBezTo>
                                    <a:pt x="2043431" y="167773"/>
                                    <a:pt x="2202181" y="204286"/>
                                    <a:pt x="2414906" y="239211"/>
                                  </a:cubicBezTo>
                                  <a:cubicBezTo>
                                    <a:pt x="2627631" y="274136"/>
                                    <a:pt x="3186431" y="382086"/>
                                    <a:pt x="3186431" y="382086"/>
                                  </a:cubicBezTo>
                                  <a:cubicBezTo>
                                    <a:pt x="3453131" y="431299"/>
                                    <a:pt x="3788094" y="507499"/>
                                    <a:pt x="4015106" y="534486"/>
                                  </a:cubicBezTo>
                                  <a:cubicBezTo>
                                    <a:pt x="4242118" y="561473"/>
                                    <a:pt x="4448494" y="553536"/>
                                    <a:pt x="4548506" y="544011"/>
                                  </a:cubicBezTo>
                                  <a:cubicBezTo>
                                    <a:pt x="4648518" y="534486"/>
                                    <a:pt x="4667568" y="518611"/>
                                    <a:pt x="4615181" y="477336"/>
                                  </a:cubicBezTo>
                                  <a:cubicBezTo>
                                    <a:pt x="4562794" y="436061"/>
                                    <a:pt x="4367531" y="345573"/>
                                    <a:pt x="4234181" y="296361"/>
                                  </a:cubicBezTo>
                                  <a:cubicBezTo>
                                    <a:pt x="4100831" y="247149"/>
                                    <a:pt x="3899219" y="207461"/>
                                    <a:pt x="3815081" y="182061"/>
                                  </a:cubicBezTo>
                                  <a:cubicBezTo>
                                    <a:pt x="3730944" y="156661"/>
                                    <a:pt x="3540444" y="153486"/>
                                    <a:pt x="3729356" y="143961"/>
                                  </a:cubicBezTo>
                                  <a:cubicBezTo>
                                    <a:pt x="3918268" y="134436"/>
                                    <a:pt x="4758056" y="115386"/>
                                    <a:pt x="4948556" y="124911"/>
                                  </a:cubicBezTo>
                                  <a:cubicBezTo>
                                    <a:pt x="5139056" y="134436"/>
                                    <a:pt x="4886644" y="174124"/>
                                    <a:pt x="4872356" y="201111"/>
                                  </a:cubicBezTo>
                                  <a:cubicBezTo>
                                    <a:pt x="4858069" y="228099"/>
                                    <a:pt x="4840606" y="261436"/>
                                    <a:pt x="4862831" y="286836"/>
                                  </a:cubicBezTo>
                                  <a:cubicBezTo>
                                    <a:pt x="4885056" y="312236"/>
                                    <a:pt x="4888231" y="356686"/>
                                    <a:pt x="5005706" y="353511"/>
                                  </a:cubicBezTo>
                                  <a:cubicBezTo>
                                    <a:pt x="5123181" y="350336"/>
                                    <a:pt x="5358131" y="270961"/>
                                    <a:pt x="5567681" y="267786"/>
                                  </a:cubicBezTo>
                                  <a:cubicBezTo>
                                    <a:pt x="5777231" y="264611"/>
                                    <a:pt x="6031231" y="315411"/>
                                    <a:pt x="6263006" y="334461"/>
                                  </a:cubicBezTo>
                                  <a:cubicBezTo>
                                    <a:pt x="6494781" y="353511"/>
                                    <a:pt x="6958331" y="374149"/>
                                    <a:pt x="6958331" y="382086"/>
                                  </a:cubicBezTo>
                                  <a:cubicBezTo>
                                    <a:pt x="6958331" y="390023"/>
                                    <a:pt x="6477319" y="361449"/>
                                    <a:pt x="6263006" y="382086"/>
                                  </a:cubicBezTo>
                                  <a:cubicBezTo>
                                    <a:pt x="6048694" y="402724"/>
                                    <a:pt x="5872481" y="475749"/>
                                    <a:pt x="5672456" y="505911"/>
                                  </a:cubicBezTo>
                                  <a:cubicBezTo>
                                    <a:pt x="5472431" y="536073"/>
                                    <a:pt x="5205731" y="532899"/>
                                    <a:pt x="5062856" y="563061"/>
                                  </a:cubicBezTo>
                                  <a:cubicBezTo>
                                    <a:pt x="4919981" y="593223"/>
                                    <a:pt x="4973956" y="666249"/>
                                    <a:pt x="4815206" y="686886"/>
                                  </a:cubicBezTo>
                                  <a:cubicBezTo>
                                    <a:pt x="4656456" y="707523"/>
                                    <a:pt x="4110356" y="686886"/>
                                    <a:pt x="4110356" y="686886"/>
                                  </a:cubicBezTo>
                                  <a:cubicBezTo>
                                    <a:pt x="3907156" y="686886"/>
                                    <a:pt x="3824606" y="707523"/>
                                    <a:pt x="3596006" y="686886"/>
                                  </a:cubicBezTo>
                                  <a:cubicBezTo>
                                    <a:pt x="3367406" y="666249"/>
                                    <a:pt x="2984819" y="604336"/>
                                    <a:pt x="2738756" y="563061"/>
                                  </a:cubicBezTo>
                                  <a:cubicBezTo>
                                    <a:pt x="2492694" y="521786"/>
                                    <a:pt x="2257743" y="478923"/>
                                    <a:pt x="2119631" y="439236"/>
                                  </a:cubicBezTo>
                                  <a:cubicBezTo>
                                    <a:pt x="1981519" y="399549"/>
                                    <a:pt x="2011681" y="318586"/>
                                    <a:pt x="1910081" y="324936"/>
                                  </a:cubicBezTo>
                                  <a:cubicBezTo>
                                    <a:pt x="1808481" y="331286"/>
                                    <a:pt x="1656081" y="456699"/>
                                    <a:pt x="1510031" y="477336"/>
                                  </a:cubicBezTo>
                                  <a:cubicBezTo>
                                    <a:pt x="1363981" y="497974"/>
                                    <a:pt x="1175069" y="461461"/>
                                    <a:pt x="1033781" y="448761"/>
                                  </a:cubicBezTo>
                                  <a:cubicBezTo>
                                    <a:pt x="892493" y="436061"/>
                                    <a:pt x="767081" y="428124"/>
                                    <a:pt x="662306" y="401136"/>
                                  </a:cubicBezTo>
                                  <a:cubicBezTo>
                                    <a:pt x="557531" y="374149"/>
                                    <a:pt x="505144" y="328111"/>
                                    <a:pt x="405131" y="286836"/>
                                  </a:cubicBezTo>
                                  <a:cubicBezTo>
                                    <a:pt x="305119" y="245561"/>
                                    <a:pt x="62231" y="153486"/>
                                    <a:pt x="62231" y="153486"/>
                                  </a:cubicBezTo>
                                  <a:lnTo>
                                    <a:pt x="62231" y="153486"/>
                                  </a:lnTo>
                                  <a:lnTo>
                                    <a:pt x="109856" y="172536"/>
                                  </a:lnTo>
                                  <a:close/>
                                </a:path>
                              </a:pathLst>
                            </a:custGeom>
                            <a:solidFill>
                              <a:srgbClr val="FF0000">
                                <a:alpha val="70000"/>
                              </a:srgbClr>
                            </a:solidFill>
                            <a:ln>
                              <a:solidFill>
                                <a:srgbClr val="F6761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5" name="フリーフォーム 61">
                              <a:extLst>
                                <a:ext uri="{FF2B5EF4-FFF2-40B4-BE49-F238E27FC236}">
                                  <a16:creationId xmlns:a16="http://schemas.microsoft.com/office/drawing/2014/main" id="{00000000-0008-0000-0000-00003E000000}"/>
                                </a:ext>
                              </a:extLst>
                            </p:cNvPr>
                            <p:cNvSpPr/>
                            <p:nvPr/>
                          </p:nvSpPr>
                          <p:spPr>
                            <a:xfrm>
                              <a:off x="2158631" y="3205877"/>
                              <a:ext cx="5531457" cy="921103"/>
                            </a:xfrm>
                            <a:custGeom>
                              <a:avLst/>
                              <a:gdLst>
                                <a:gd name="connsiteX0" fmla="*/ 6957 w 5531457"/>
                                <a:gd name="connsiteY0" fmla="*/ 24036 h 921103"/>
                                <a:gd name="connsiteX1" fmla="*/ 492732 w 5531457"/>
                                <a:gd name="connsiteY1" fmla="*/ 4986 h 921103"/>
                                <a:gd name="connsiteX2" fmla="*/ 721332 w 5531457"/>
                                <a:gd name="connsiteY2" fmla="*/ 90711 h 921103"/>
                                <a:gd name="connsiteX3" fmla="*/ 949932 w 5531457"/>
                                <a:gd name="connsiteY3" fmla="*/ 176436 h 921103"/>
                                <a:gd name="connsiteX4" fmla="*/ 1721457 w 5531457"/>
                                <a:gd name="connsiteY4" fmla="*/ 176436 h 921103"/>
                                <a:gd name="connsiteX5" fmla="*/ 2426307 w 5531457"/>
                                <a:gd name="connsiteY5" fmla="*/ 138336 h 921103"/>
                                <a:gd name="connsiteX6" fmla="*/ 2693007 w 5531457"/>
                                <a:gd name="connsiteY6" fmla="*/ 195486 h 921103"/>
                                <a:gd name="connsiteX7" fmla="*/ 2997807 w 5531457"/>
                                <a:gd name="connsiteY7" fmla="*/ 195486 h 921103"/>
                                <a:gd name="connsiteX8" fmla="*/ 3540732 w 5531457"/>
                                <a:gd name="connsiteY8" fmla="*/ 243111 h 921103"/>
                                <a:gd name="connsiteX9" fmla="*/ 4055082 w 5531457"/>
                                <a:gd name="connsiteY9" fmla="*/ 233586 h 921103"/>
                                <a:gd name="connsiteX10" fmla="*/ 4578957 w 5531457"/>
                                <a:gd name="connsiteY10" fmla="*/ 300261 h 921103"/>
                                <a:gd name="connsiteX11" fmla="*/ 5274282 w 5531457"/>
                                <a:gd name="connsiteY11" fmla="*/ 309786 h 921103"/>
                                <a:gd name="connsiteX12" fmla="*/ 5502882 w 5531457"/>
                                <a:gd name="connsiteY12" fmla="*/ 357411 h 921103"/>
                                <a:gd name="connsiteX13" fmla="*/ 5436207 w 5531457"/>
                                <a:gd name="connsiteY13" fmla="*/ 528861 h 921103"/>
                                <a:gd name="connsiteX14" fmla="*/ 5483832 w 5531457"/>
                                <a:gd name="connsiteY14" fmla="*/ 681261 h 921103"/>
                                <a:gd name="connsiteX15" fmla="*/ 5436207 w 5531457"/>
                                <a:gd name="connsiteY15" fmla="*/ 871761 h 921103"/>
                                <a:gd name="connsiteX16" fmla="*/ 5531457 w 5531457"/>
                                <a:gd name="connsiteY16" fmla="*/ 919386 h 921103"/>
                                <a:gd name="connsiteX17" fmla="*/ 5436207 w 5531457"/>
                                <a:gd name="connsiteY17" fmla="*/ 900336 h 921103"/>
                                <a:gd name="connsiteX18" fmla="*/ 5350482 w 5531457"/>
                                <a:gd name="connsiteY18" fmla="*/ 805086 h 921103"/>
                                <a:gd name="connsiteX19" fmla="*/ 4902807 w 5531457"/>
                                <a:gd name="connsiteY19" fmla="*/ 738411 h 921103"/>
                                <a:gd name="connsiteX20" fmla="*/ 4455132 w 5531457"/>
                                <a:gd name="connsiteY20" fmla="*/ 728886 h 921103"/>
                                <a:gd name="connsiteX21" fmla="*/ 3950307 w 5531457"/>
                                <a:gd name="connsiteY21" fmla="*/ 700311 h 921103"/>
                                <a:gd name="connsiteX22" fmla="*/ 3455007 w 5531457"/>
                                <a:gd name="connsiteY22" fmla="*/ 690786 h 921103"/>
                                <a:gd name="connsiteX23" fmla="*/ 3093057 w 5531457"/>
                                <a:gd name="connsiteY23" fmla="*/ 709836 h 921103"/>
                                <a:gd name="connsiteX24" fmla="*/ 3302607 w 5531457"/>
                                <a:gd name="connsiteY24" fmla="*/ 652686 h 921103"/>
                                <a:gd name="connsiteX25" fmla="*/ 3493107 w 5531457"/>
                                <a:gd name="connsiteY25" fmla="*/ 614586 h 921103"/>
                                <a:gd name="connsiteX26" fmla="*/ 3502632 w 5531457"/>
                                <a:gd name="connsiteY26" fmla="*/ 557436 h 921103"/>
                                <a:gd name="connsiteX27" fmla="*/ 3359757 w 5531457"/>
                                <a:gd name="connsiteY27" fmla="*/ 547911 h 921103"/>
                                <a:gd name="connsiteX28" fmla="*/ 3007332 w 5531457"/>
                                <a:gd name="connsiteY28" fmla="*/ 509811 h 921103"/>
                                <a:gd name="connsiteX29" fmla="*/ 2588232 w 5531457"/>
                                <a:gd name="connsiteY29" fmla="*/ 509811 h 921103"/>
                                <a:gd name="connsiteX30" fmla="*/ 2216757 w 5531457"/>
                                <a:gd name="connsiteY30" fmla="*/ 490761 h 921103"/>
                                <a:gd name="connsiteX31" fmla="*/ 1730982 w 5531457"/>
                                <a:gd name="connsiteY31" fmla="*/ 471711 h 921103"/>
                                <a:gd name="connsiteX32" fmla="*/ 1330932 w 5531457"/>
                                <a:gd name="connsiteY32" fmla="*/ 443136 h 921103"/>
                                <a:gd name="connsiteX33" fmla="*/ 968982 w 5531457"/>
                                <a:gd name="connsiteY33" fmla="*/ 424086 h 921103"/>
                                <a:gd name="connsiteX34" fmla="*/ 673707 w 5531457"/>
                                <a:gd name="connsiteY34" fmla="*/ 328836 h 921103"/>
                                <a:gd name="connsiteX35" fmla="*/ 397482 w 5531457"/>
                                <a:gd name="connsiteY35" fmla="*/ 224061 h 921103"/>
                                <a:gd name="connsiteX36" fmla="*/ 216507 w 5531457"/>
                                <a:gd name="connsiteY36" fmla="*/ 138336 h 921103"/>
                                <a:gd name="connsiteX37" fmla="*/ 6957 w 5531457"/>
                                <a:gd name="connsiteY37" fmla="*/ 24036 h 92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531457" h="921103">
                                  <a:moveTo>
                                    <a:pt x="6957" y="24036"/>
                                  </a:moveTo>
                                  <a:cubicBezTo>
                                    <a:pt x="52994" y="1811"/>
                                    <a:pt x="373670" y="-6126"/>
                                    <a:pt x="492732" y="4986"/>
                                  </a:cubicBezTo>
                                  <a:cubicBezTo>
                                    <a:pt x="611794" y="16098"/>
                                    <a:pt x="721332" y="90711"/>
                                    <a:pt x="721332" y="90711"/>
                                  </a:cubicBezTo>
                                  <a:cubicBezTo>
                                    <a:pt x="797532" y="119286"/>
                                    <a:pt x="783245" y="162149"/>
                                    <a:pt x="949932" y="176436"/>
                                  </a:cubicBezTo>
                                  <a:cubicBezTo>
                                    <a:pt x="1116619" y="190723"/>
                                    <a:pt x="1475395" y="182786"/>
                                    <a:pt x="1721457" y="176436"/>
                                  </a:cubicBezTo>
                                  <a:cubicBezTo>
                                    <a:pt x="1967519" y="170086"/>
                                    <a:pt x="2264382" y="135161"/>
                                    <a:pt x="2426307" y="138336"/>
                                  </a:cubicBezTo>
                                  <a:cubicBezTo>
                                    <a:pt x="2588232" y="141511"/>
                                    <a:pt x="2597757" y="185961"/>
                                    <a:pt x="2693007" y="195486"/>
                                  </a:cubicBezTo>
                                  <a:cubicBezTo>
                                    <a:pt x="2788257" y="205011"/>
                                    <a:pt x="2856520" y="187549"/>
                                    <a:pt x="2997807" y="195486"/>
                                  </a:cubicBezTo>
                                  <a:cubicBezTo>
                                    <a:pt x="3139095" y="203424"/>
                                    <a:pt x="3364520" y="236761"/>
                                    <a:pt x="3540732" y="243111"/>
                                  </a:cubicBezTo>
                                  <a:cubicBezTo>
                                    <a:pt x="3716944" y="249461"/>
                                    <a:pt x="3882045" y="224061"/>
                                    <a:pt x="4055082" y="233586"/>
                                  </a:cubicBezTo>
                                  <a:cubicBezTo>
                                    <a:pt x="4228119" y="243111"/>
                                    <a:pt x="4375757" y="287561"/>
                                    <a:pt x="4578957" y="300261"/>
                                  </a:cubicBezTo>
                                  <a:cubicBezTo>
                                    <a:pt x="4782157" y="312961"/>
                                    <a:pt x="5120295" y="300261"/>
                                    <a:pt x="5274282" y="309786"/>
                                  </a:cubicBezTo>
                                  <a:cubicBezTo>
                                    <a:pt x="5428269" y="319311"/>
                                    <a:pt x="5475894" y="320898"/>
                                    <a:pt x="5502882" y="357411"/>
                                  </a:cubicBezTo>
                                  <a:cubicBezTo>
                                    <a:pt x="5529870" y="393924"/>
                                    <a:pt x="5439382" y="474886"/>
                                    <a:pt x="5436207" y="528861"/>
                                  </a:cubicBezTo>
                                  <a:cubicBezTo>
                                    <a:pt x="5433032" y="582836"/>
                                    <a:pt x="5483832" y="624111"/>
                                    <a:pt x="5483832" y="681261"/>
                                  </a:cubicBezTo>
                                  <a:cubicBezTo>
                                    <a:pt x="5483832" y="738411"/>
                                    <a:pt x="5428270" y="832074"/>
                                    <a:pt x="5436207" y="871761"/>
                                  </a:cubicBezTo>
                                  <a:cubicBezTo>
                                    <a:pt x="5444144" y="911448"/>
                                    <a:pt x="5531457" y="914624"/>
                                    <a:pt x="5531457" y="919386"/>
                                  </a:cubicBezTo>
                                  <a:cubicBezTo>
                                    <a:pt x="5531457" y="924148"/>
                                    <a:pt x="5466370" y="919386"/>
                                    <a:pt x="5436207" y="900336"/>
                                  </a:cubicBezTo>
                                  <a:cubicBezTo>
                                    <a:pt x="5406045" y="881286"/>
                                    <a:pt x="5439382" y="832074"/>
                                    <a:pt x="5350482" y="805086"/>
                                  </a:cubicBezTo>
                                  <a:cubicBezTo>
                                    <a:pt x="5261582" y="778099"/>
                                    <a:pt x="5052032" y="751111"/>
                                    <a:pt x="4902807" y="738411"/>
                                  </a:cubicBezTo>
                                  <a:cubicBezTo>
                                    <a:pt x="4753582" y="725711"/>
                                    <a:pt x="4613882" y="735236"/>
                                    <a:pt x="4455132" y="728886"/>
                                  </a:cubicBezTo>
                                  <a:cubicBezTo>
                                    <a:pt x="4296382" y="722536"/>
                                    <a:pt x="4116995" y="706661"/>
                                    <a:pt x="3950307" y="700311"/>
                                  </a:cubicBezTo>
                                  <a:cubicBezTo>
                                    <a:pt x="3783620" y="693961"/>
                                    <a:pt x="3597882" y="689199"/>
                                    <a:pt x="3455007" y="690786"/>
                                  </a:cubicBezTo>
                                  <a:cubicBezTo>
                                    <a:pt x="3312132" y="692373"/>
                                    <a:pt x="3118457" y="716186"/>
                                    <a:pt x="3093057" y="709836"/>
                                  </a:cubicBezTo>
                                  <a:cubicBezTo>
                                    <a:pt x="3067657" y="703486"/>
                                    <a:pt x="3235932" y="668561"/>
                                    <a:pt x="3302607" y="652686"/>
                                  </a:cubicBezTo>
                                  <a:cubicBezTo>
                                    <a:pt x="3369282" y="636811"/>
                                    <a:pt x="3459770" y="630461"/>
                                    <a:pt x="3493107" y="614586"/>
                                  </a:cubicBezTo>
                                  <a:cubicBezTo>
                                    <a:pt x="3526444" y="598711"/>
                                    <a:pt x="3524857" y="568548"/>
                                    <a:pt x="3502632" y="557436"/>
                                  </a:cubicBezTo>
                                  <a:cubicBezTo>
                                    <a:pt x="3480407" y="546324"/>
                                    <a:pt x="3442307" y="555849"/>
                                    <a:pt x="3359757" y="547911"/>
                                  </a:cubicBezTo>
                                  <a:cubicBezTo>
                                    <a:pt x="3277207" y="539974"/>
                                    <a:pt x="3135919" y="516161"/>
                                    <a:pt x="3007332" y="509811"/>
                                  </a:cubicBezTo>
                                  <a:cubicBezTo>
                                    <a:pt x="2878745" y="503461"/>
                                    <a:pt x="2719994" y="512986"/>
                                    <a:pt x="2588232" y="509811"/>
                                  </a:cubicBezTo>
                                  <a:cubicBezTo>
                                    <a:pt x="2456470" y="506636"/>
                                    <a:pt x="2216757" y="490761"/>
                                    <a:pt x="2216757" y="490761"/>
                                  </a:cubicBezTo>
                                  <a:lnTo>
                                    <a:pt x="1730982" y="471711"/>
                                  </a:lnTo>
                                  <a:cubicBezTo>
                                    <a:pt x="1583345" y="463774"/>
                                    <a:pt x="1330932" y="443136"/>
                                    <a:pt x="1330932" y="443136"/>
                                  </a:cubicBezTo>
                                  <a:cubicBezTo>
                                    <a:pt x="1203932" y="435199"/>
                                    <a:pt x="1078519" y="443136"/>
                                    <a:pt x="968982" y="424086"/>
                                  </a:cubicBezTo>
                                  <a:cubicBezTo>
                                    <a:pt x="859445" y="405036"/>
                                    <a:pt x="768957" y="362174"/>
                                    <a:pt x="673707" y="328836"/>
                                  </a:cubicBezTo>
                                  <a:cubicBezTo>
                                    <a:pt x="578457" y="295499"/>
                                    <a:pt x="473682" y="255811"/>
                                    <a:pt x="397482" y="224061"/>
                                  </a:cubicBezTo>
                                  <a:cubicBezTo>
                                    <a:pt x="321282" y="192311"/>
                                    <a:pt x="276832" y="171674"/>
                                    <a:pt x="216507" y="138336"/>
                                  </a:cubicBezTo>
                                  <a:cubicBezTo>
                                    <a:pt x="156182" y="104998"/>
                                    <a:pt x="-39080" y="46261"/>
                                    <a:pt x="6957" y="24036"/>
                                  </a:cubicBezTo>
                                  <a:close/>
                                </a:path>
                              </a:pathLst>
                            </a:custGeom>
                            <a:solidFill>
                              <a:schemeClr val="accent3">
                                <a:lumMod val="75000"/>
                              </a:schemeClr>
                            </a:solidFill>
                            <a:ln>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6" name="フリーフォーム 62">
                              <a:extLst>
                                <a:ext uri="{FF2B5EF4-FFF2-40B4-BE49-F238E27FC236}">
                                  <a16:creationId xmlns:a16="http://schemas.microsoft.com/office/drawing/2014/main" id="{00000000-0008-0000-0000-00003F000000}"/>
                                </a:ext>
                              </a:extLst>
                            </p:cNvPr>
                            <p:cNvSpPr/>
                            <p:nvPr/>
                          </p:nvSpPr>
                          <p:spPr>
                            <a:xfrm>
                              <a:off x="2191256" y="3439392"/>
                              <a:ext cx="2605555" cy="729110"/>
                            </a:xfrm>
                            <a:custGeom>
                              <a:avLst/>
                              <a:gdLst>
                                <a:gd name="connsiteX0" fmla="*/ 12432 w 2605555"/>
                                <a:gd name="connsiteY0" fmla="*/ 9596 h 729110"/>
                                <a:gd name="connsiteX1" fmla="*/ 88632 w 2605555"/>
                                <a:gd name="connsiteY1" fmla="*/ 314396 h 729110"/>
                                <a:gd name="connsiteX2" fmla="*/ 422007 w 2605555"/>
                                <a:gd name="connsiteY2" fmla="*/ 342971 h 729110"/>
                                <a:gd name="connsiteX3" fmla="*/ 888732 w 2605555"/>
                                <a:gd name="connsiteY3" fmla="*/ 457271 h 729110"/>
                                <a:gd name="connsiteX4" fmla="*/ 1431657 w 2605555"/>
                                <a:gd name="connsiteY4" fmla="*/ 590621 h 729110"/>
                                <a:gd name="connsiteX5" fmla="*/ 1803132 w 2605555"/>
                                <a:gd name="connsiteY5" fmla="*/ 609671 h 729110"/>
                                <a:gd name="connsiteX6" fmla="*/ 2117457 w 2605555"/>
                                <a:gd name="connsiteY6" fmla="*/ 638246 h 729110"/>
                                <a:gd name="connsiteX7" fmla="*/ 2307957 w 2605555"/>
                                <a:gd name="connsiteY7" fmla="*/ 714446 h 729110"/>
                                <a:gd name="connsiteX8" fmla="*/ 2603232 w 2605555"/>
                                <a:gd name="connsiteY8" fmla="*/ 714446 h 729110"/>
                                <a:gd name="connsiteX9" fmla="*/ 2136507 w 2605555"/>
                                <a:gd name="connsiteY9" fmla="*/ 562046 h 729110"/>
                                <a:gd name="connsiteX10" fmla="*/ 1784082 w 2605555"/>
                                <a:gd name="connsiteY10" fmla="*/ 447746 h 729110"/>
                                <a:gd name="connsiteX11" fmla="*/ 1174482 w 2605555"/>
                                <a:gd name="connsiteY11" fmla="*/ 352496 h 729110"/>
                                <a:gd name="connsiteX12" fmla="*/ 507732 w 2605555"/>
                                <a:gd name="connsiteY12" fmla="*/ 152471 h 729110"/>
                                <a:gd name="connsiteX13" fmla="*/ 298182 w 2605555"/>
                                <a:gd name="connsiteY13" fmla="*/ 85796 h 729110"/>
                                <a:gd name="connsiteX14" fmla="*/ 12432 w 2605555"/>
                                <a:gd name="connsiteY14" fmla="*/ 9596 h 72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5555" h="729110">
                                  <a:moveTo>
                                    <a:pt x="12432" y="9596"/>
                                  </a:moveTo>
                                  <a:cubicBezTo>
                                    <a:pt x="-22493" y="47696"/>
                                    <a:pt x="20370" y="258834"/>
                                    <a:pt x="88632" y="314396"/>
                                  </a:cubicBezTo>
                                  <a:cubicBezTo>
                                    <a:pt x="156894" y="369958"/>
                                    <a:pt x="288657" y="319159"/>
                                    <a:pt x="422007" y="342971"/>
                                  </a:cubicBezTo>
                                  <a:cubicBezTo>
                                    <a:pt x="555357" y="366784"/>
                                    <a:pt x="888732" y="457271"/>
                                    <a:pt x="888732" y="457271"/>
                                  </a:cubicBezTo>
                                  <a:cubicBezTo>
                                    <a:pt x="1057007" y="498546"/>
                                    <a:pt x="1279257" y="565221"/>
                                    <a:pt x="1431657" y="590621"/>
                                  </a:cubicBezTo>
                                  <a:cubicBezTo>
                                    <a:pt x="1584057" y="616021"/>
                                    <a:pt x="1688832" y="601734"/>
                                    <a:pt x="1803132" y="609671"/>
                                  </a:cubicBezTo>
                                  <a:cubicBezTo>
                                    <a:pt x="1917432" y="617608"/>
                                    <a:pt x="2033320" y="620784"/>
                                    <a:pt x="2117457" y="638246"/>
                                  </a:cubicBezTo>
                                  <a:cubicBezTo>
                                    <a:pt x="2201594" y="655708"/>
                                    <a:pt x="2226994" y="701746"/>
                                    <a:pt x="2307957" y="714446"/>
                                  </a:cubicBezTo>
                                  <a:cubicBezTo>
                                    <a:pt x="2388920" y="727146"/>
                                    <a:pt x="2631807" y="739846"/>
                                    <a:pt x="2603232" y="714446"/>
                                  </a:cubicBezTo>
                                  <a:cubicBezTo>
                                    <a:pt x="2574657" y="689046"/>
                                    <a:pt x="2136507" y="562046"/>
                                    <a:pt x="2136507" y="562046"/>
                                  </a:cubicBezTo>
                                  <a:cubicBezTo>
                                    <a:pt x="1999982" y="517596"/>
                                    <a:pt x="1944419" y="482671"/>
                                    <a:pt x="1784082" y="447746"/>
                                  </a:cubicBezTo>
                                  <a:cubicBezTo>
                                    <a:pt x="1623745" y="412821"/>
                                    <a:pt x="1387207" y="401708"/>
                                    <a:pt x="1174482" y="352496"/>
                                  </a:cubicBezTo>
                                  <a:cubicBezTo>
                                    <a:pt x="961757" y="303284"/>
                                    <a:pt x="653782" y="196921"/>
                                    <a:pt x="507732" y="152471"/>
                                  </a:cubicBezTo>
                                  <a:cubicBezTo>
                                    <a:pt x="361682" y="108021"/>
                                    <a:pt x="382319" y="114371"/>
                                    <a:pt x="298182" y="85796"/>
                                  </a:cubicBezTo>
                                  <a:cubicBezTo>
                                    <a:pt x="214045" y="57221"/>
                                    <a:pt x="47357" y="-28504"/>
                                    <a:pt x="12432" y="9596"/>
                                  </a:cubicBezTo>
                                  <a:close/>
                                </a:path>
                              </a:pathLst>
                            </a:custGeom>
                            <a:solidFill>
                              <a:schemeClr val="accent3">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18" name="グループ化 117">
                            <a:extLst>
                              <a:ext uri="{FF2B5EF4-FFF2-40B4-BE49-F238E27FC236}">
                                <a16:creationId xmlns:a16="http://schemas.microsoft.com/office/drawing/2014/main" id="{00000000-0008-0000-0000-000037000000}"/>
                              </a:ext>
                            </a:extLst>
                          </p:cNvPr>
                          <p:cNvGrpSpPr/>
                          <p:nvPr/>
                        </p:nvGrpSpPr>
                        <p:grpSpPr>
                          <a:xfrm>
                            <a:off x="2135910" y="4064481"/>
                            <a:ext cx="867878" cy="818063"/>
                            <a:chOff x="2135910" y="4064481"/>
                            <a:chExt cx="867878" cy="818063"/>
                          </a:xfrm>
                          <a:solidFill>
                            <a:schemeClr val="bg1">
                              <a:lumMod val="85000"/>
                            </a:schemeClr>
                          </a:solidFill>
                        </p:grpSpPr>
                        <p:sp>
                          <p:nvSpPr>
                            <p:cNvPr id="119" name="フリーフォーム 55">
                              <a:extLst>
                                <a:ext uri="{FF2B5EF4-FFF2-40B4-BE49-F238E27FC236}">
                                  <a16:creationId xmlns:a16="http://schemas.microsoft.com/office/drawing/2014/main" id="{00000000-0008-0000-0000-000038000000}"/>
                                </a:ext>
                              </a:extLst>
                            </p:cNvPr>
                            <p:cNvSpPr/>
                            <p:nvPr/>
                          </p:nvSpPr>
                          <p:spPr>
                            <a:xfrm>
                              <a:off x="2135910" y="4064481"/>
                              <a:ext cx="867878" cy="818063"/>
                            </a:xfrm>
                            <a:custGeom>
                              <a:avLst/>
                              <a:gdLst>
                                <a:gd name="connsiteX0" fmla="*/ 1103 w 867878"/>
                                <a:gd name="connsiteY0" fmla="*/ 32207 h 818063"/>
                                <a:gd name="connsiteX1" fmla="*/ 58253 w 867878"/>
                                <a:gd name="connsiteY1" fmla="*/ 327482 h 818063"/>
                                <a:gd name="connsiteX2" fmla="*/ 172553 w 867878"/>
                                <a:gd name="connsiteY2" fmla="*/ 584657 h 818063"/>
                                <a:gd name="connsiteX3" fmla="*/ 334478 w 867878"/>
                                <a:gd name="connsiteY3" fmla="*/ 765632 h 818063"/>
                                <a:gd name="connsiteX4" fmla="*/ 496403 w 867878"/>
                                <a:gd name="connsiteY4" fmla="*/ 813257 h 818063"/>
                                <a:gd name="connsiteX5" fmla="*/ 820253 w 867878"/>
                                <a:gd name="connsiteY5" fmla="*/ 670382 h 818063"/>
                                <a:gd name="connsiteX6" fmla="*/ 867878 w 867878"/>
                                <a:gd name="connsiteY6" fmla="*/ 565607 h 818063"/>
                                <a:gd name="connsiteX7" fmla="*/ 639278 w 867878"/>
                                <a:gd name="connsiteY7" fmla="*/ 365582 h 818063"/>
                                <a:gd name="connsiteX8" fmla="*/ 477353 w 867878"/>
                                <a:gd name="connsiteY8" fmla="*/ 203657 h 818063"/>
                                <a:gd name="connsiteX9" fmla="*/ 286853 w 867878"/>
                                <a:gd name="connsiteY9" fmla="*/ 89357 h 818063"/>
                                <a:gd name="connsiteX10" fmla="*/ 105878 w 867878"/>
                                <a:gd name="connsiteY10" fmla="*/ 13157 h 818063"/>
                                <a:gd name="connsiteX11" fmla="*/ 1103 w 867878"/>
                                <a:gd name="connsiteY11" fmla="*/ 32207 h 81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878" h="818063">
                                  <a:moveTo>
                                    <a:pt x="1103" y="32207"/>
                                  </a:moveTo>
                                  <a:cubicBezTo>
                                    <a:pt x="-6834" y="84594"/>
                                    <a:pt x="29678" y="235407"/>
                                    <a:pt x="58253" y="327482"/>
                                  </a:cubicBezTo>
                                  <a:cubicBezTo>
                                    <a:pt x="86828" y="419557"/>
                                    <a:pt x="126516" y="511632"/>
                                    <a:pt x="172553" y="584657"/>
                                  </a:cubicBezTo>
                                  <a:cubicBezTo>
                                    <a:pt x="218591" y="657682"/>
                                    <a:pt x="280503" y="727532"/>
                                    <a:pt x="334478" y="765632"/>
                                  </a:cubicBezTo>
                                  <a:cubicBezTo>
                                    <a:pt x="388453" y="803732"/>
                                    <a:pt x="415441" y="829132"/>
                                    <a:pt x="496403" y="813257"/>
                                  </a:cubicBezTo>
                                  <a:cubicBezTo>
                                    <a:pt x="577366" y="797382"/>
                                    <a:pt x="758341" y="711657"/>
                                    <a:pt x="820253" y="670382"/>
                                  </a:cubicBezTo>
                                  <a:cubicBezTo>
                                    <a:pt x="882165" y="629107"/>
                                    <a:pt x="898040" y="616407"/>
                                    <a:pt x="867878" y="565607"/>
                                  </a:cubicBezTo>
                                  <a:cubicBezTo>
                                    <a:pt x="837716" y="514807"/>
                                    <a:pt x="704365" y="425907"/>
                                    <a:pt x="639278" y="365582"/>
                                  </a:cubicBezTo>
                                  <a:cubicBezTo>
                                    <a:pt x="574191" y="305257"/>
                                    <a:pt x="536090" y="249694"/>
                                    <a:pt x="477353" y="203657"/>
                                  </a:cubicBezTo>
                                  <a:cubicBezTo>
                                    <a:pt x="418616" y="157620"/>
                                    <a:pt x="348766" y="121107"/>
                                    <a:pt x="286853" y="89357"/>
                                  </a:cubicBezTo>
                                  <a:cubicBezTo>
                                    <a:pt x="224940" y="57607"/>
                                    <a:pt x="151915" y="21094"/>
                                    <a:pt x="105878" y="13157"/>
                                  </a:cubicBezTo>
                                  <a:cubicBezTo>
                                    <a:pt x="59841" y="5220"/>
                                    <a:pt x="9040" y="-20180"/>
                                    <a:pt x="1103" y="32207"/>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0" name="フリーフォーム 56">
                              <a:extLst>
                                <a:ext uri="{FF2B5EF4-FFF2-40B4-BE49-F238E27FC236}">
                                  <a16:creationId xmlns:a16="http://schemas.microsoft.com/office/drawing/2014/main" id="{00000000-0008-0000-0000-000039000000}"/>
                                </a:ext>
                              </a:extLst>
                            </p:cNvPr>
                            <p:cNvSpPr/>
                            <p:nvPr/>
                          </p:nvSpPr>
                          <p:spPr>
                            <a:xfrm>
                              <a:off x="2470388" y="4334813"/>
                              <a:ext cx="409575" cy="342900"/>
                            </a:xfrm>
                            <a:custGeom>
                              <a:avLst/>
                              <a:gdLst>
                                <a:gd name="connsiteX0" fmla="*/ 0 w 409575"/>
                                <a:gd name="connsiteY0" fmla="*/ 0 h 342900"/>
                                <a:gd name="connsiteX1" fmla="*/ 228600 w 409575"/>
                                <a:gd name="connsiteY1" fmla="*/ 238125 h 342900"/>
                                <a:gd name="connsiteX2" fmla="*/ 400050 w 409575"/>
                                <a:gd name="connsiteY2" fmla="*/ 333375 h 342900"/>
                                <a:gd name="connsiteX3" fmla="*/ 400050 w 409575"/>
                                <a:gd name="connsiteY3" fmla="*/ 333375 h 342900"/>
                                <a:gd name="connsiteX4" fmla="*/ 409575 w 409575"/>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342900">
                                  <a:moveTo>
                                    <a:pt x="0" y="0"/>
                                  </a:moveTo>
                                  <a:cubicBezTo>
                                    <a:pt x="80962" y="91281"/>
                                    <a:pt x="161925" y="182563"/>
                                    <a:pt x="228600" y="238125"/>
                                  </a:cubicBezTo>
                                  <a:cubicBezTo>
                                    <a:pt x="295275" y="293687"/>
                                    <a:pt x="400050" y="333375"/>
                                    <a:pt x="400050" y="333375"/>
                                  </a:cubicBezTo>
                                  <a:lnTo>
                                    <a:pt x="400050" y="333375"/>
                                  </a:lnTo>
                                  <a:lnTo>
                                    <a:pt x="409575" y="342900"/>
                                  </a:lnTo>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1" name="フリーフォーム 57">
                              <a:extLst>
                                <a:ext uri="{FF2B5EF4-FFF2-40B4-BE49-F238E27FC236}">
                                  <a16:creationId xmlns:a16="http://schemas.microsoft.com/office/drawing/2014/main" id="{00000000-0008-0000-0000-00003A000000}"/>
                                </a:ext>
                              </a:extLst>
                            </p:cNvPr>
                            <p:cNvSpPr/>
                            <p:nvPr/>
                          </p:nvSpPr>
                          <p:spPr>
                            <a:xfrm>
                              <a:off x="2375138" y="4411013"/>
                              <a:ext cx="371475" cy="400050"/>
                            </a:xfrm>
                            <a:custGeom>
                              <a:avLst/>
                              <a:gdLst>
                                <a:gd name="connsiteX0" fmla="*/ 0 w 371475"/>
                                <a:gd name="connsiteY0" fmla="*/ 0 h 400050"/>
                                <a:gd name="connsiteX1" fmla="*/ 95250 w 371475"/>
                                <a:gd name="connsiteY1" fmla="*/ 209550 h 400050"/>
                                <a:gd name="connsiteX2" fmla="*/ 266700 w 371475"/>
                                <a:gd name="connsiteY2" fmla="*/ 352425 h 400050"/>
                                <a:gd name="connsiteX3" fmla="*/ 371475 w 371475"/>
                                <a:gd name="connsiteY3" fmla="*/ 400050 h 400050"/>
                              </a:gdLst>
                              <a:ahLst/>
                              <a:cxnLst>
                                <a:cxn ang="0">
                                  <a:pos x="connsiteX0" y="connsiteY0"/>
                                </a:cxn>
                                <a:cxn ang="0">
                                  <a:pos x="connsiteX1" y="connsiteY1"/>
                                </a:cxn>
                                <a:cxn ang="0">
                                  <a:pos x="connsiteX2" y="connsiteY2"/>
                                </a:cxn>
                                <a:cxn ang="0">
                                  <a:pos x="connsiteX3" y="connsiteY3"/>
                                </a:cxn>
                              </a:cxnLst>
                              <a:rect l="l" t="t" r="r" b="b"/>
                              <a:pathLst>
                                <a:path w="371475" h="400050">
                                  <a:moveTo>
                                    <a:pt x="0" y="0"/>
                                  </a:moveTo>
                                  <a:cubicBezTo>
                                    <a:pt x="25400" y="75406"/>
                                    <a:pt x="50800" y="150813"/>
                                    <a:pt x="95250" y="209550"/>
                                  </a:cubicBezTo>
                                  <a:cubicBezTo>
                                    <a:pt x="139700" y="268287"/>
                                    <a:pt x="220663" y="320675"/>
                                    <a:pt x="266700" y="352425"/>
                                  </a:cubicBezTo>
                                  <a:cubicBezTo>
                                    <a:pt x="312737" y="384175"/>
                                    <a:pt x="342106" y="392112"/>
                                    <a:pt x="371475" y="400050"/>
                                  </a:cubicBez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sp>
                      <p:nvSpPr>
                        <p:cNvPr id="108" name="フリーフォーム 44">
                          <a:extLst>
                            <a:ext uri="{FF2B5EF4-FFF2-40B4-BE49-F238E27FC236}">
                              <a16:creationId xmlns:a16="http://schemas.microsoft.com/office/drawing/2014/main" id="{00000000-0008-0000-0000-00002D000000}"/>
                            </a:ext>
                          </a:extLst>
                        </p:cNvPr>
                        <p:cNvSpPr/>
                        <p:nvPr/>
                      </p:nvSpPr>
                      <p:spPr>
                        <a:xfrm>
                          <a:off x="1889363" y="3010838"/>
                          <a:ext cx="315777" cy="1190625"/>
                        </a:xfrm>
                        <a:custGeom>
                          <a:avLst/>
                          <a:gdLst>
                            <a:gd name="connsiteX0" fmla="*/ 209550 w 315777"/>
                            <a:gd name="connsiteY0" fmla="*/ 0 h 1190625"/>
                            <a:gd name="connsiteX1" fmla="*/ 228600 w 315777"/>
                            <a:gd name="connsiteY1" fmla="*/ 219075 h 1190625"/>
                            <a:gd name="connsiteX2" fmla="*/ 304800 w 315777"/>
                            <a:gd name="connsiteY2" fmla="*/ 514350 h 1190625"/>
                            <a:gd name="connsiteX3" fmla="*/ 314325 w 315777"/>
                            <a:gd name="connsiteY3" fmla="*/ 704850 h 1190625"/>
                            <a:gd name="connsiteX4" fmla="*/ 295275 w 315777"/>
                            <a:gd name="connsiteY4" fmla="*/ 885825 h 1190625"/>
                            <a:gd name="connsiteX5" fmla="*/ 180975 w 315777"/>
                            <a:gd name="connsiteY5" fmla="*/ 1028700 h 1190625"/>
                            <a:gd name="connsiteX6" fmla="*/ 0 w 315777"/>
                            <a:gd name="connsiteY6" fmla="*/ 1190625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777" h="1190625">
                              <a:moveTo>
                                <a:pt x="209550" y="0"/>
                              </a:moveTo>
                              <a:cubicBezTo>
                                <a:pt x="211137" y="66675"/>
                                <a:pt x="212725" y="133350"/>
                                <a:pt x="228600" y="219075"/>
                              </a:cubicBezTo>
                              <a:cubicBezTo>
                                <a:pt x="244475" y="304800"/>
                                <a:pt x="290513" y="433388"/>
                                <a:pt x="304800" y="514350"/>
                              </a:cubicBezTo>
                              <a:cubicBezTo>
                                <a:pt x="319088" y="595313"/>
                                <a:pt x="315912" y="642938"/>
                                <a:pt x="314325" y="704850"/>
                              </a:cubicBezTo>
                              <a:cubicBezTo>
                                <a:pt x="312738" y="766762"/>
                                <a:pt x="317500" y="831850"/>
                                <a:pt x="295275" y="885825"/>
                              </a:cubicBezTo>
                              <a:cubicBezTo>
                                <a:pt x="273050" y="939800"/>
                                <a:pt x="230188" y="977900"/>
                                <a:pt x="180975" y="1028700"/>
                              </a:cubicBezTo>
                              <a:cubicBezTo>
                                <a:pt x="131762" y="1079500"/>
                                <a:pt x="0" y="1190625"/>
                                <a:pt x="0" y="11906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9" name="フリーフォーム 45">
                          <a:extLst>
                            <a:ext uri="{FF2B5EF4-FFF2-40B4-BE49-F238E27FC236}">
                              <a16:creationId xmlns:a16="http://schemas.microsoft.com/office/drawing/2014/main" id="{00000000-0008-0000-0000-00002E000000}"/>
                            </a:ext>
                          </a:extLst>
                        </p:cNvPr>
                        <p:cNvSpPr/>
                        <p:nvPr/>
                      </p:nvSpPr>
                      <p:spPr>
                        <a:xfrm>
                          <a:off x="1441688" y="3391838"/>
                          <a:ext cx="238125" cy="742950"/>
                        </a:xfrm>
                        <a:custGeom>
                          <a:avLst/>
                          <a:gdLst>
                            <a:gd name="connsiteX0" fmla="*/ 200025 w 238125"/>
                            <a:gd name="connsiteY0" fmla="*/ 0 h 742950"/>
                            <a:gd name="connsiteX1" fmla="*/ 238125 w 238125"/>
                            <a:gd name="connsiteY1" fmla="*/ 352425 h 742950"/>
                            <a:gd name="connsiteX2" fmla="*/ 219075 w 238125"/>
                            <a:gd name="connsiteY2" fmla="*/ 571500 h 742950"/>
                            <a:gd name="connsiteX3" fmla="*/ 142875 w 238125"/>
                            <a:gd name="connsiteY3" fmla="*/ 666750 h 742950"/>
                            <a:gd name="connsiteX4" fmla="*/ 0 w 238125"/>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742950">
                              <a:moveTo>
                                <a:pt x="200025" y="0"/>
                              </a:moveTo>
                              <a:cubicBezTo>
                                <a:pt x="217487" y="128587"/>
                                <a:pt x="234950" y="257175"/>
                                <a:pt x="238125" y="352425"/>
                              </a:cubicBezTo>
                              <a:cubicBezTo>
                                <a:pt x="241300" y="447675"/>
                                <a:pt x="234950" y="519113"/>
                                <a:pt x="219075" y="571500"/>
                              </a:cubicBezTo>
                              <a:cubicBezTo>
                                <a:pt x="203200" y="623887"/>
                                <a:pt x="179387" y="638175"/>
                                <a:pt x="142875" y="666750"/>
                              </a:cubicBezTo>
                              <a:cubicBezTo>
                                <a:pt x="106363" y="695325"/>
                                <a:pt x="53181" y="719137"/>
                                <a:pt x="0" y="7429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110" name="グループ化 109">
                          <a:extLst>
                            <a:ext uri="{FF2B5EF4-FFF2-40B4-BE49-F238E27FC236}">
                              <a16:creationId xmlns:a16="http://schemas.microsoft.com/office/drawing/2014/main" id="{00000000-0008-0000-0000-00002F000000}"/>
                            </a:ext>
                          </a:extLst>
                        </p:cNvPr>
                        <p:cNvGrpSpPr/>
                        <p:nvPr/>
                      </p:nvGrpSpPr>
                      <p:grpSpPr>
                        <a:xfrm>
                          <a:off x="593963" y="3258488"/>
                          <a:ext cx="457200" cy="409575"/>
                          <a:chOff x="593963" y="3258488"/>
                          <a:chExt cx="457200" cy="409575"/>
                        </a:xfrm>
                      </p:grpSpPr>
                      <p:sp>
                        <p:nvSpPr>
                          <p:cNvPr id="111" name="フローチャート : 結合子 47">
                            <a:extLst>
                              <a:ext uri="{FF2B5EF4-FFF2-40B4-BE49-F238E27FC236}">
                                <a16:creationId xmlns:a16="http://schemas.microsoft.com/office/drawing/2014/main" id="{00000000-0008-0000-0000-000030000000}"/>
                              </a:ext>
                            </a:extLst>
                          </p:cNvPr>
                          <p:cNvSpPr/>
                          <p:nvPr/>
                        </p:nvSpPr>
                        <p:spPr>
                          <a:xfrm>
                            <a:off x="593963" y="3258488"/>
                            <a:ext cx="457200" cy="409575"/>
                          </a:xfrm>
                          <a:prstGeom prst="flowChartConnector">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12" name="フローチャート : 結合子 48">
                            <a:extLst>
                              <a:ext uri="{FF2B5EF4-FFF2-40B4-BE49-F238E27FC236}">
                                <a16:creationId xmlns:a16="http://schemas.microsoft.com/office/drawing/2014/main" id="{00000000-0008-0000-0000-000031000000}"/>
                              </a:ext>
                            </a:extLst>
                          </p:cNvPr>
                          <p:cNvSpPr/>
                          <p:nvPr/>
                        </p:nvSpPr>
                        <p:spPr>
                          <a:xfrm>
                            <a:off x="708264" y="3344213"/>
                            <a:ext cx="209550" cy="219075"/>
                          </a:xfrm>
                          <a:prstGeom prst="flowChartConnector">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sp>
                    <p:nvSpPr>
                      <p:cNvPr id="106" name="フリーフォーム 42">
                        <a:extLst>
                          <a:ext uri="{FF2B5EF4-FFF2-40B4-BE49-F238E27FC236}">
                            <a16:creationId xmlns:a16="http://schemas.microsoft.com/office/drawing/2014/main" id="{00000000-0008-0000-0000-00002B000000}"/>
                          </a:ext>
                        </a:extLst>
                      </p:cNvPr>
                      <p:cNvSpPr/>
                      <p:nvPr/>
                    </p:nvSpPr>
                    <p:spPr>
                      <a:xfrm>
                        <a:off x="908270" y="2352755"/>
                        <a:ext cx="6659648" cy="1090919"/>
                      </a:xfrm>
                      <a:custGeom>
                        <a:avLst/>
                        <a:gdLst>
                          <a:gd name="connsiteX0" fmla="*/ 9543 w 6659648"/>
                          <a:gd name="connsiteY0" fmla="*/ 791433 h 1090919"/>
                          <a:gd name="connsiteX1" fmla="*/ 657243 w 6659648"/>
                          <a:gd name="connsiteY1" fmla="*/ 543783 h 1090919"/>
                          <a:gd name="connsiteX2" fmla="*/ 1390668 w 6659648"/>
                          <a:gd name="connsiteY2" fmla="*/ 324708 h 1090919"/>
                          <a:gd name="connsiteX3" fmla="*/ 1943118 w 6659648"/>
                          <a:gd name="connsiteY3" fmla="*/ 143733 h 1090919"/>
                          <a:gd name="connsiteX4" fmla="*/ 2457468 w 6659648"/>
                          <a:gd name="connsiteY4" fmla="*/ 48483 h 1090919"/>
                          <a:gd name="connsiteX5" fmla="*/ 2952768 w 6659648"/>
                          <a:gd name="connsiteY5" fmla="*/ 858 h 1090919"/>
                          <a:gd name="connsiteX6" fmla="*/ 3524268 w 6659648"/>
                          <a:gd name="connsiteY6" fmla="*/ 86583 h 1090919"/>
                          <a:gd name="connsiteX7" fmla="*/ 4371993 w 6659648"/>
                          <a:gd name="connsiteY7" fmla="*/ 258033 h 1090919"/>
                          <a:gd name="connsiteX8" fmla="*/ 5153043 w 6659648"/>
                          <a:gd name="connsiteY8" fmla="*/ 353283 h 1090919"/>
                          <a:gd name="connsiteX9" fmla="*/ 5943618 w 6659648"/>
                          <a:gd name="connsiteY9" fmla="*/ 572358 h 1090919"/>
                          <a:gd name="connsiteX10" fmla="*/ 6657993 w 6659648"/>
                          <a:gd name="connsiteY10" fmla="*/ 848583 h 1090919"/>
                          <a:gd name="connsiteX11" fmla="*/ 6105543 w 6659648"/>
                          <a:gd name="connsiteY11" fmla="*/ 800958 h 1090919"/>
                          <a:gd name="connsiteX12" fmla="*/ 5029218 w 6659648"/>
                          <a:gd name="connsiteY12" fmla="*/ 772383 h 1090919"/>
                          <a:gd name="connsiteX13" fmla="*/ 4514868 w 6659648"/>
                          <a:gd name="connsiteY13" fmla="*/ 772383 h 1090919"/>
                          <a:gd name="connsiteX14" fmla="*/ 4124343 w 6659648"/>
                          <a:gd name="connsiteY14" fmla="*/ 715233 h 1090919"/>
                          <a:gd name="connsiteX15" fmla="*/ 3648093 w 6659648"/>
                          <a:gd name="connsiteY15" fmla="*/ 715233 h 1090919"/>
                          <a:gd name="connsiteX16" fmla="*/ 3009918 w 6659648"/>
                          <a:gd name="connsiteY16" fmla="*/ 639033 h 1090919"/>
                          <a:gd name="connsiteX17" fmla="*/ 2590818 w 6659648"/>
                          <a:gd name="connsiteY17" fmla="*/ 686658 h 1090919"/>
                          <a:gd name="connsiteX18" fmla="*/ 1990743 w 6659648"/>
                          <a:gd name="connsiteY18" fmla="*/ 677133 h 1090919"/>
                          <a:gd name="connsiteX19" fmla="*/ 1485918 w 6659648"/>
                          <a:gd name="connsiteY19" fmla="*/ 648558 h 1090919"/>
                          <a:gd name="connsiteX20" fmla="*/ 1066818 w 6659648"/>
                          <a:gd name="connsiteY20" fmla="*/ 762858 h 1090919"/>
                          <a:gd name="connsiteX21" fmla="*/ 1047768 w 6659648"/>
                          <a:gd name="connsiteY21" fmla="*/ 915258 h 1090919"/>
                          <a:gd name="connsiteX22" fmla="*/ 628668 w 6659648"/>
                          <a:gd name="connsiteY22" fmla="*/ 1086708 h 1090919"/>
                          <a:gd name="connsiteX23" fmla="*/ 295293 w 6659648"/>
                          <a:gd name="connsiteY23" fmla="*/ 1020033 h 1090919"/>
                          <a:gd name="connsiteX24" fmla="*/ 9543 w 6659648"/>
                          <a:gd name="connsiteY24" fmla="*/ 791433 h 109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59648" h="1090919">
                            <a:moveTo>
                              <a:pt x="9543" y="791433"/>
                            </a:moveTo>
                            <a:cubicBezTo>
                              <a:pt x="69868" y="712058"/>
                              <a:pt x="427056" y="621570"/>
                              <a:pt x="657243" y="543783"/>
                            </a:cubicBezTo>
                            <a:cubicBezTo>
                              <a:pt x="887431" y="465995"/>
                              <a:pt x="1176356" y="391383"/>
                              <a:pt x="1390668" y="324708"/>
                            </a:cubicBezTo>
                            <a:cubicBezTo>
                              <a:pt x="1604980" y="258033"/>
                              <a:pt x="1765318" y="189770"/>
                              <a:pt x="1943118" y="143733"/>
                            </a:cubicBezTo>
                            <a:cubicBezTo>
                              <a:pt x="2120918" y="97696"/>
                              <a:pt x="2289193" y="72295"/>
                              <a:pt x="2457468" y="48483"/>
                            </a:cubicBezTo>
                            <a:cubicBezTo>
                              <a:pt x="2625743" y="24671"/>
                              <a:pt x="2774968" y="-5492"/>
                              <a:pt x="2952768" y="858"/>
                            </a:cubicBezTo>
                            <a:cubicBezTo>
                              <a:pt x="3130568" y="7208"/>
                              <a:pt x="3287731" y="43721"/>
                              <a:pt x="3524268" y="86583"/>
                            </a:cubicBezTo>
                            <a:cubicBezTo>
                              <a:pt x="3760805" y="129445"/>
                              <a:pt x="4100531" y="213583"/>
                              <a:pt x="4371993" y="258033"/>
                            </a:cubicBezTo>
                            <a:cubicBezTo>
                              <a:pt x="4643455" y="302483"/>
                              <a:pt x="4891106" y="300895"/>
                              <a:pt x="5153043" y="353283"/>
                            </a:cubicBezTo>
                            <a:cubicBezTo>
                              <a:pt x="5414981" y="405670"/>
                              <a:pt x="5692793" y="489808"/>
                              <a:pt x="5943618" y="572358"/>
                            </a:cubicBezTo>
                            <a:cubicBezTo>
                              <a:pt x="6194443" y="654908"/>
                              <a:pt x="6631006" y="810483"/>
                              <a:pt x="6657993" y="848583"/>
                            </a:cubicBezTo>
                            <a:cubicBezTo>
                              <a:pt x="6684980" y="886683"/>
                              <a:pt x="6377006" y="813658"/>
                              <a:pt x="6105543" y="800958"/>
                            </a:cubicBezTo>
                            <a:cubicBezTo>
                              <a:pt x="5834081" y="788258"/>
                              <a:pt x="5294330" y="777145"/>
                              <a:pt x="5029218" y="772383"/>
                            </a:cubicBezTo>
                            <a:cubicBezTo>
                              <a:pt x="4764106" y="767621"/>
                              <a:pt x="4665681" y="781908"/>
                              <a:pt x="4514868" y="772383"/>
                            </a:cubicBezTo>
                            <a:cubicBezTo>
                              <a:pt x="4364055" y="762858"/>
                              <a:pt x="4268806" y="724758"/>
                              <a:pt x="4124343" y="715233"/>
                            </a:cubicBezTo>
                            <a:cubicBezTo>
                              <a:pt x="3979881" y="705708"/>
                              <a:pt x="3833830" y="727933"/>
                              <a:pt x="3648093" y="715233"/>
                            </a:cubicBezTo>
                            <a:cubicBezTo>
                              <a:pt x="3462356" y="702533"/>
                              <a:pt x="3186130" y="643795"/>
                              <a:pt x="3009918" y="639033"/>
                            </a:cubicBezTo>
                            <a:cubicBezTo>
                              <a:pt x="2833706" y="634271"/>
                              <a:pt x="2760680" y="680308"/>
                              <a:pt x="2590818" y="686658"/>
                            </a:cubicBezTo>
                            <a:cubicBezTo>
                              <a:pt x="2420956" y="693008"/>
                              <a:pt x="2174893" y="683483"/>
                              <a:pt x="1990743" y="677133"/>
                            </a:cubicBezTo>
                            <a:cubicBezTo>
                              <a:pt x="1806593" y="670783"/>
                              <a:pt x="1639905" y="634271"/>
                              <a:pt x="1485918" y="648558"/>
                            </a:cubicBezTo>
                            <a:cubicBezTo>
                              <a:pt x="1331931" y="662845"/>
                              <a:pt x="1139843" y="718408"/>
                              <a:pt x="1066818" y="762858"/>
                            </a:cubicBezTo>
                            <a:cubicBezTo>
                              <a:pt x="993793" y="807308"/>
                              <a:pt x="1120793" y="861283"/>
                              <a:pt x="1047768" y="915258"/>
                            </a:cubicBezTo>
                            <a:cubicBezTo>
                              <a:pt x="974743" y="969233"/>
                              <a:pt x="754081" y="1069246"/>
                              <a:pt x="628668" y="1086708"/>
                            </a:cubicBezTo>
                            <a:cubicBezTo>
                              <a:pt x="503256" y="1104171"/>
                              <a:pt x="400068" y="1064483"/>
                              <a:pt x="295293" y="1020033"/>
                            </a:cubicBezTo>
                            <a:cubicBezTo>
                              <a:pt x="190518" y="975583"/>
                              <a:pt x="-50782" y="870808"/>
                              <a:pt x="9543" y="791433"/>
                            </a:cubicBezTo>
                            <a:close/>
                          </a:path>
                        </a:pathLst>
                      </a:custGeom>
                      <a:solidFill>
                        <a:schemeClr val="accent5">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cxnSp>
                <p:nvCxnSpPr>
                  <p:cNvPr id="99" name="直線コネクタ 98">
                    <a:extLst>
                      <a:ext uri="{FF2B5EF4-FFF2-40B4-BE49-F238E27FC236}">
                        <a16:creationId xmlns:a16="http://schemas.microsoft.com/office/drawing/2014/main" id="{00000000-0008-0000-0000-00001E000000}"/>
                      </a:ext>
                    </a:extLst>
                  </p:cNvPr>
                  <p:cNvCxnSpPr/>
                  <p:nvPr/>
                </p:nvCxnSpPr>
                <p:spPr>
                  <a:xfrm>
                    <a:off x="38100" y="1219200"/>
                    <a:ext cx="2924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00000000-0008-0000-0000-000020000000}"/>
                      </a:ext>
                    </a:extLst>
                  </p:cNvPr>
                  <p:cNvCxnSpPr/>
                  <p:nvPr/>
                </p:nvCxnSpPr>
                <p:spPr>
                  <a:xfrm>
                    <a:off x="19050" y="1828800"/>
                    <a:ext cx="292417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5" name="グループ化 64">
                  <a:extLst>
                    <a:ext uri="{FF2B5EF4-FFF2-40B4-BE49-F238E27FC236}">
                      <a16:creationId xmlns:a16="http://schemas.microsoft.com/office/drawing/2014/main" id="{00000000-0008-0000-0000-000077000000}"/>
                    </a:ext>
                  </a:extLst>
                </p:cNvPr>
                <p:cNvGrpSpPr/>
                <p:nvPr/>
              </p:nvGrpSpPr>
              <p:grpSpPr>
                <a:xfrm>
                  <a:off x="0" y="561976"/>
                  <a:ext cx="3047998" cy="95249"/>
                  <a:chOff x="0" y="561976"/>
                  <a:chExt cx="6067425" cy="314325"/>
                </a:xfrm>
              </p:grpSpPr>
              <p:grpSp>
                <p:nvGrpSpPr>
                  <p:cNvPr id="66" name="グループ化 65">
                    <a:extLst>
                      <a:ext uri="{FF2B5EF4-FFF2-40B4-BE49-F238E27FC236}">
                        <a16:creationId xmlns:a16="http://schemas.microsoft.com/office/drawing/2014/main" id="{00000000-0008-0000-0000-000056000000}"/>
                      </a:ext>
                    </a:extLst>
                  </p:cNvPr>
                  <p:cNvGrpSpPr/>
                  <p:nvPr/>
                </p:nvGrpSpPr>
                <p:grpSpPr>
                  <a:xfrm>
                    <a:off x="0" y="561976"/>
                    <a:ext cx="1733550" cy="304800"/>
                    <a:chOff x="0" y="561976"/>
                    <a:chExt cx="1733550" cy="304800"/>
                  </a:xfrm>
                </p:grpSpPr>
                <p:sp>
                  <p:nvSpPr>
                    <p:cNvPr id="91" name="円/楕円 12">
                      <a:extLst>
                        <a:ext uri="{FF2B5EF4-FFF2-40B4-BE49-F238E27FC236}">
                          <a16:creationId xmlns:a16="http://schemas.microsoft.com/office/drawing/2014/main" id="{00000000-0008-0000-0000-00000D000000}"/>
                        </a:ext>
                      </a:extLst>
                    </p:cNvPr>
                    <p:cNvSpPr/>
                    <p:nvPr/>
                  </p:nvSpPr>
                  <p:spPr>
                    <a:xfrm>
                      <a:off x="85725"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2" name="円/楕円 79">
                      <a:extLst>
                        <a:ext uri="{FF2B5EF4-FFF2-40B4-BE49-F238E27FC236}">
                          <a16:creationId xmlns:a16="http://schemas.microsoft.com/office/drawing/2014/main" id="{00000000-0008-0000-0000-000050000000}"/>
                        </a:ext>
                      </a:extLst>
                    </p:cNvPr>
                    <p:cNvSpPr/>
                    <p:nvPr/>
                  </p:nvSpPr>
                  <p:spPr>
                    <a:xfrm>
                      <a:off x="323850"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3" name="円/楕円 81">
                      <a:extLst>
                        <a:ext uri="{FF2B5EF4-FFF2-40B4-BE49-F238E27FC236}">
                          <a16:creationId xmlns:a16="http://schemas.microsoft.com/office/drawing/2014/main" id="{00000000-0008-0000-0000-000052000000}"/>
                        </a:ext>
                      </a:extLst>
                    </p:cNvPr>
                    <p:cNvSpPr/>
                    <p:nvPr/>
                  </p:nvSpPr>
                  <p:spPr>
                    <a:xfrm>
                      <a:off x="571500"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4" name="円/楕円 82">
                      <a:extLst>
                        <a:ext uri="{FF2B5EF4-FFF2-40B4-BE49-F238E27FC236}">
                          <a16:creationId xmlns:a16="http://schemas.microsoft.com/office/drawing/2014/main" id="{00000000-0008-0000-0000-000053000000}"/>
                        </a:ext>
                      </a:extLst>
                    </p:cNvPr>
                    <p:cNvSpPr/>
                    <p:nvPr/>
                  </p:nvSpPr>
                  <p:spPr>
                    <a:xfrm>
                      <a:off x="809625"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5" name="円/楕円 83">
                      <a:extLst>
                        <a:ext uri="{FF2B5EF4-FFF2-40B4-BE49-F238E27FC236}">
                          <a16:creationId xmlns:a16="http://schemas.microsoft.com/office/drawing/2014/main" id="{00000000-0008-0000-0000-000054000000}"/>
                        </a:ext>
                      </a:extLst>
                    </p:cNvPr>
                    <p:cNvSpPr/>
                    <p:nvPr/>
                  </p:nvSpPr>
                  <p:spPr>
                    <a:xfrm>
                      <a:off x="1047750"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6" name="円/楕円 84">
                      <a:extLst>
                        <a:ext uri="{FF2B5EF4-FFF2-40B4-BE49-F238E27FC236}">
                          <a16:creationId xmlns:a16="http://schemas.microsoft.com/office/drawing/2014/main" id="{00000000-0008-0000-0000-000055000000}"/>
                        </a:ext>
                      </a:extLst>
                    </p:cNvPr>
                    <p:cNvSpPr/>
                    <p:nvPr/>
                  </p:nvSpPr>
                  <p:spPr>
                    <a:xfrm>
                      <a:off x="1295400"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7" name="正方形/長方形 96">
                      <a:extLst>
                        <a:ext uri="{FF2B5EF4-FFF2-40B4-BE49-F238E27FC236}">
                          <a16:creationId xmlns:a16="http://schemas.microsoft.com/office/drawing/2014/main" id="{00000000-0008-0000-0000-000013000000}"/>
                        </a:ext>
                      </a:extLst>
                    </p:cNvPr>
                    <p:cNvSpPr/>
                    <p:nvPr/>
                  </p:nvSpPr>
                  <p:spPr>
                    <a:xfrm>
                      <a:off x="0" y="561976"/>
                      <a:ext cx="173355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67" name="グループ化 66">
                    <a:extLst>
                      <a:ext uri="{FF2B5EF4-FFF2-40B4-BE49-F238E27FC236}">
                        <a16:creationId xmlns:a16="http://schemas.microsoft.com/office/drawing/2014/main" id="{00000000-0008-0000-0000-000057000000}"/>
                      </a:ext>
                    </a:extLst>
                  </p:cNvPr>
                  <p:cNvGrpSpPr/>
                  <p:nvPr/>
                </p:nvGrpSpPr>
                <p:grpSpPr>
                  <a:xfrm>
                    <a:off x="1447800" y="571501"/>
                    <a:ext cx="1733550" cy="304800"/>
                    <a:chOff x="1447800" y="571501"/>
                    <a:chExt cx="1733550" cy="304800"/>
                  </a:xfrm>
                </p:grpSpPr>
                <p:sp>
                  <p:nvSpPr>
                    <p:cNvPr id="84" name="円/楕円 87">
                      <a:extLst>
                        <a:ext uri="{FF2B5EF4-FFF2-40B4-BE49-F238E27FC236}">
                          <a16:creationId xmlns:a16="http://schemas.microsoft.com/office/drawing/2014/main" id="{00000000-0008-0000-0000-000058000000}"/>
                        </a:ext>
                      </a:extLst>
                    </p:cNvPr>
                    <p:cNvSpPr/>
                    <p:nvPr/>
                  </p:nvSpPr>
                  <p:spPr>
                    <a:xfrm>
                      <a:off x="1533525" y="647701"/>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5" name="円/楕円 88">
                      <a:extLst>
                        <a:ext uri="{FF2B5EF4-FFF2-40B4-BE49-F238E27FC236}">
                          <a16:creationId xmlns:a16="http://schemas.microsoft.com/office/drawing/2014/main" id="{00000000-0008-0000-0000-000059000000}"/>
                        </a:ext>
                      </a:extLst>
                    </p:cNvPr>
                    <p:cNvSpPr/>
                    <p:nvPr/>
                  </p:nvSpPr>
                  <p:spPr>
                    <a:xfrm>
                      <a:off x="1771650" y="647701"/>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6" name="円/楕円 89">
                      <a:extLst>
                        <a:ext uri="{FF2B5EF4-FFF2-40B4-BE49-F238E27FC236}">
                          <a16:creationId xmlns:a16="http://schemas.microsoft.com/office/drawing/2014/main" id="{00000000-0008-0000-0000-00005A000000}"/>
                        </a:ext>
                      </a:extLst>
                    </p:cNvPr>
                    <p:cNvSpPr/>
                    <p:nvPr/>
                  </p:nvSpPr>
                  <p:spPr>
                    <a:xfrm>
                      <a:off x="2019300" y="647701"/>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7" name="円/楕円 90">
                      <a:extLst>
                        <a:ext uri="{FF2B5EF4-FFF2-40B4-BE49-F238E27FC236}">
                          <a16:creationId xmlns:a16="http://schemas.microsoft.com/office/drawing/2014/main" id="{00000000-0008-0000-0000-00005B000000}"/>
                        </a:ext>
                      </a:extLst>
                    </p:cNvPr>
                    <p:cNvSpPr/>
                    <p:nvPr/>
                  </p:nvSpPr>
                  <p:spPr>
                    <a:xfrm>
                      <a:off x="2257425" y="647701"/>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8" name="円/楕円 91">
                      <a:extLst>
                        <a:ext uri="{FF2B5EF4-FFF2-40B4-BE49-F238E27FC236}">
                          <a16:creationId xmlns:a16="http://schemas.microsoft.com/office/drawing/2014/main" id="{00000000-0008-0000-0000-00005C000000}"/>
                        </a:ext>
                      </a:extLst>
                    </p:cNvPr>
                    <p:cNvSpPr/>
                    <p:nvPr/>
                  </p:nvSpPr>
                  <p:spPr>
                    <a:xfrm>
                      <a:off x="2495550" y="647701"/>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9" name="円/楕円 92">
                      <a:extLst>
                        <a:ext uri="{FF2B5EF4-FFF2-40B4-BE49-F238E27FC236}">
                          <a16:creationId xmlns:a16="http://schemas.microsoft.com/office/drawing/2014/main" id="{00000000-0008-0000-0000-00005D000000}"/>
                        </a:ext>
                      </a:extLst>
                    </p:cNvPr>
                    <p:cNvSpPr/>
                    <p:nvPr/>
                  </p:nvSpPr>
                  <p:spPr>
                    <a:xfrm>
                      <a:off x="2743200" y="647701"/>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0" name="正方形/長方形 89">
                      <a:extLst>
                        <a:ext uri="{FF2B5EF4-FFF2-40B4-BE49-F238E27FC236}">
                          <a16:creationId xmlns:a16="http://schemas.microsoft.com/office/drawing/2014/main" id="{00000000-0008-0000-0000-00005E000000}"/>
                        </a:ext>
                      </a:extLst>
                    </p:cNvPr>
                    <p:cNvSpPr/>
                    <p:nvPr/>
                  </p:nvSpPr>
                  <p:spPr>
                    <a:xfrm>
                      <a:off x="1447800" y="571501"/>
                      <a:ext cx="173355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68" name="グループ化 67">
                    <a:extLst>
                      <a:ext uri="{FF2B5EF4-FFF2-40B4-BE49-F238E27FC236}">
                        <a16:creationId xmlns:a16="http://schemas.microsoft.com/office/drawing/2014/main" id="{00000000-0008-0000-0000-000067000000}"/>
                      </a:ext>
                    </a:extLst>
                  </p:cNvPr>
                  <p:cNvGrpSpPr/>
                  <p:nvPr/>
                </p:nvGrpSpPr>
                <p:grpSpPr>
                  <a:xfrm>
                    <a:off x="2886075" y="561976"/>
                    <a:ext cx="1733550" cy="304800"/>
                    <a:chOff x="2886075" y="561976"/>
                    <a:chExt cx="1733550" cy="304800"/>
                  </a:xfrm>
                </p:grpSpPr>
                <p:sp>
                  <p:nvSpPr>
                    <p:cNvPr id="77" name="円/楕円 103">
                      <a:extLst>
                        <a:ext uri="{FF2B5EF4-FFF2-40B4-BE49-F238E27FC236}">
                          <a16:creationId xmlns:a16="http://schemas.microsoft.com/office/drawing/2014/main" id="{00000000-0008-0000-0000-000068000000}"/>
                        </a:ext>
                      </a:extLst>
                    </p:cNvPr>
                    <p:cNvSpPr/>
                    <p:nvPr/>
                  </p:nvSpPr>
                  <p:spPr>
                    <a:xfrm>
                      <a:off x="2971800"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8" name="円/楕円 104">
                      <a:extLst>
                        <a:ext uri="{FF2B5EF4-FFF2-40B4-BE49-F238E27FC236}">
                          <a16:creationId xmlns:a16="http://schemas.microsoft.com/office/drawing/2014/main" id="{00000000-0008-0000-0000-000069000000}"/>
                        </a:ext>
                      </a:extLst>
                    </p:cNvPr>
                    <p:cNvSpPr/>
                    <p:nvPr/>
                  </p:nvSpPr>
                  <p:spPr>
                    <a:xfrm>
                      <a:off x="3209925"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9" name="円/楕円 105">
                      <a:extLst>
                        <a:ext uri="{FF2B5EF4-FFF2-40B4-BE49-F238E27FC236}">
                          <a16:creationId xmlns:a16="http://schemas.microsoft.com/office/drawing/2014/main" id="{00000000-0008-0000-0000-00006A000000}"/>
                        </a:ext>
                      </a:extLst>
                    </p:cNvPr>
                    <p:cNvSpPr/>
                    <p:nvPr/>
                  </p:nvSpPr>
                  <p:spPr>
                    <a:xfrm>
                      <a:off x="3457575"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0" name="円/楕円 106">
                      <a:extLst>
                        <a:ext uri="{FF2B5EF4-FFF2-40B4-BE49-F238E27FC236}">
                          <a16:creationId xmlns:a16="http://schemas.microsoft.com/office/drawing/2014/main" id="{00000000-0008-0000-0000-00006B000000}"/>
                        </a:ext>
                      </a:extLst>
                    </p:cNvPr>
                    <p:cNvSpPr/>
                    <p:nvPr/>
                  </p:nvSpPr>
                  <p:spPr>
                    <a:xfrm>
                      <a:off x="3695700"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1" name="円/楕円 107">
                      <a:extLst>
                        <a:ext uri="{FF2B5EF4-FFF2-40B4-BE49-F238E27FC236}">
                          <a16:creationId xmlns:a16="http://schemas.microsoft.com/office/drawing/2014/main" id="{00000000-0008-0000-0000-00006C000000}"/>
                        </a:ext>
                      </a:extLst>
                    </p:cNvPr>
                    <p:cNvSpPr/>
                    <p:nvPr/>
                  </p:nvSpPr>
                  <p:spPr>
                    <a:xfrm>
                      <a:off x="3933825"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2" name="円/楕円 108">
                      <a:extLst>
                        <a:ext uri="{FF2B5EF4-FFF2-40B4-BE49-F238E27FC236}">
                          <a16:creationId xmlns:a16="http://schemas.microsoft.com/office/drawing/2014/main" id="{00000000-0008-0000-0000-00006D000000}"/>
                        </a:ext>
                      </a:extLst>
                    </p:cNvPr>
                    <p:cNvSpPr/>
                    <p:nvPr/>
                  </p:nvSpPr>
                  <p:spPr>
                    <a:xfrm>
                      <a:off x="4181475"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3" name="正方形/長方形 82">
                      <a:extLst>
                        <a:ext uri="{FF2B5EF4-FFF2-40B4-BE49-F238E27FC236}">
                          <a16:creationId xmlns:a16="http://schemas.microsoft.com/office/drawing/2014/main" id="{00000000-0008-0000-0000-00006E000000}"/>
                        </a:ext>
                      </a:extLst>
                    </p:cNvPr>
                    <p:cNvSpPr/>
                    <p:nvPr/>
                  </p:nvSpPr>
                  <p:spPr>
                    <a:xfrm>
                      <a:off x="2886075" y="561976"/>
                      <a:ext cx="173355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69" name="グループ化 68">
                    <a:extLst>
                      <a:ext uri="{FF2B5EF4-FFF2-40B4-BE49-F238E27FC236}">
                        <a16:creationId xmlns:a16="http://schemas.microsoft.com/office/drawing/2014/main" id="{00000000-0008-0000-0000-00006F000000}"/>
                      </a:ext>
                    </a:extLst>
                  </p:cNvPr>
                  <p:cNvGrpSpPr/>
                  <p:nvPr/>
                </p:nvGrpSpPr>
                <p:grpSpPr>
                  <a:xfrm>
                    <a:off x="4333875" y="561976"/>
                    <a:ext cx="1733550" cy="304800"/>
                    <a:chOff x="4333875" y="561976"/>
                    <a:chExt cx="1733550" cy="304800"/>
                  </a:xfrm>
                </p:grpSpPr>
                <p:sp>
                  <p:nvSpPr>
                    <p:cNvPr id="70" name="円/楕円 111">
                      <a:extLst>
                        <a:ext uri="{FF2B5EF4-FFF2-40B4-BE49-F238E27FC236}">
                          <a16:creationId xmlns:a16="http://schemas.microsoft.com/office/drawing/2014/main" id="{00000000-0008-0000-0000-000070000000}"/>
                        </a:ext>
                      </a:extLst>
                    </p:cNvPr>
                    <p:cNvSpPr/>
                    <p:nvPr/>
                  </p:nvSpPr>
                  <p:spPr>
                    <a:xfrm>
                      <a:off x="4419600"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1" name="円/楕円 112">
                      <a:extLst>
                        <a:ext uri="{FF2B5EF4-FFF2-40B4-BE49-F238E27FC236}">
                          <a16:creationId xmlns:a16="http://schemas.microsoft.com/office/drawing/2014/main" id="{00000000-0008-0000-0000-000071000000}"/>
                        </a:ext>
                      </a:extLst>
                    </p:cNvPr>
                    <p:cNvSpPr/>
                    <p:nvPr/>
                  </p:nvSpPr>
                  <p:spPr>
                    <a:xfrm>
                      <a:off x="4657725"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2" name="円/楕円 113">
                      <a:extLst>
                        <a:ext uri="{FF2B5EF4-FFF2-40B4-BE49-F238E27FC236}">
                          <a16:creationId xmlns:a16="http://schemas.microsoft.com/office/drawing/2014/main" id="{00000000-0008-0000-0000-000072000000}"/>
                        </a:ext>
                      </a:extLst>
                    </p:cNvPr>
                    <p:cNvSpPr/>
                    <p:nvPr/>
                  </p:nvSpPr>
                  <p:spPr>
                    <a:xfrm>
                      <a:off x="4905375"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3" name="円/楕円 114">
                      <a:extLst>
                        <a:ext uri="{FF2B5EF4-FFF2-40B4-BE49-F238E27FC236}">
                          <a16:creationId xmlns:a16="http://schemas.microsoft.com/office/drawing/2014/main" id="{00000000-0008-0000-0000-000073000000}"/>
                        </a:ext>
                      </a:extLst>
                    </p:cNvPr>
                    <p:cNvSpPr/>
                    <p:nvPr/>
                  </p:nvSpPr>
                  <p:spPr>
                    <a:xfrm>
                      <a:off x="5143500"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4" name="円/楕円 115">
                      <a:extLst>
                        <a:ext uri="{FF2B5EF4-FFF2-40B4-BE49-F238E27FC236}">
                          <a16:creationId xmlns:a16="http://schemas.microsoft.com/office/drawing/2014/main" id="{00000000-0008-0000-0000-000074000000}"/>
                        </a:ext>
                      </a:extLst>
                    </p:cNvPr>
                    <p:cNvSpPr/>
                    <p:nvPr/>
                  </p:nvSpPr>
                  <p:spPr>
                    <a:xfrm>
                      <a:off x="5381625"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5" name="円/楕円 116">
                      <a:extLst>
                        <a:ext uri="{FF2B5EF4-FFF2-40B4-BE49-F238E27FC236}">
                          <a16:creationId xmlns:a16="http://schemas.microsoft.com/office/drawing/2014/main" id="{00000000-0008-0000-0000-000075000000}"/>
                        </a:ext>
                      </a:extLst>
                    </p:cNvPr>
                    <p:cNvSpPr/>
                    <p:nvPr/>
                  </p:nvSpPr>
                  <p:spPr>
                    <a:xfrm>
                      <a:off x="5629275" y="638176"/>
                      <a:ext cx="238125" cy="228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6" name="正方形/長方形 75">
                      <a:extLst>
                        <a:ext uri="{FF2B5EF4-FFF2-40B4-BE49-F238E27FC236}">
                          <a16:creationId xmlns:a16="http://schemas.microsoft.com/office/drawing/2014/main" id="{00000000-0008-0000-0000-000076000000}"/>
                        </a:ext>
                      </a:extLst>
                    </p:cNvPr>
                    <p:cNvSpPr/>
                    <p:nvPr/>
                  </p:nvSpPr>
                  <p:spPr>
                    <a:xfrm>
                      <a:off x="4333875" y="561976"/>
                      <a:ext cx="173355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grpSp>
          <p:sp>
            <p:nvSpPr>
              <p:cNvPr id="55" name="フリーフォーム 4">
                <a:extLst>
                  <a:ext uri="{FF2B5EF4-FFF2-40B4-BE49-F238E27FC236}">
                    <a16:creationId xmlns:a16="http://schemas.microsoft.com/office/drawing/2014/main" id="{00000000-0008-0000-0000-000005000000}"/>
                  </a:ext>
                </a:extLst>
              </p:cNvPr>
              <p:cNvSpPr/>
              <p:nvPr/>
            </p:nvSpPr>
            <p:spPr>
              <a:xfrm>
                <a:off x="771525" y="638175"/>
                <a:ext cx="1969910" cy="3419475"/>
              </a:xfrm>
              <a:custGeom>
                <a:avLst/>
                <a:gdLst>
                  <a:gd name="connsiteX0" fmla="*/ 0 w 1969910"/>
                  <a:gd name="connsiteY0" fmla="*/ 3362325 h 3362325"/>
                  <a:gd name="connsiteX1" fmla="*/ 9525 w 1969910"/>
                  <a:gd name="connsiteY1" fmla="*/ 3114675 h 3362325"/>
                  <a:gd name="connsiteX2" fmla="*/ 28575 w 1969910"/>
                  <a:gd name="connsiteY2" fmla="*/ 2771775 h 3362325"/>
                  <a:gd name="connsiteX3" fmla="*/ 57150 w 1969910"/>
                  <a:gd name="connsiteY3" fmla="*/ 2400300 h 3362325"/>
                  <a:gd name="connsiteX4" fmla="*/ 104775 w 1969910"/>
                  <a:gd name="connsiteY4" fmla="*/ 2124075 h 3362325"/>
                  <a:gd name="connsiteX5" fmla="*/ 152400 w 1969910"/>
                  <a:gd name="connsiteY5" fmla="*/ 1809750 h 3362325"/>
                  <a:gd name="connsiteX6" fmla="*/ 209550 w 1969910"/>
                  <a:gd name="connsiteY6" fmla="*/ 1543050 h 3362325"/>
                  <a:gd name="connsiteX7" fmla="*/ 276225 w 1969910"/>
                  <a:gd name="connsiteY7" fmla="*/ 1409700 h 3362325"/>
                  <a:gd name="connsiteX8" fmla="*/ 390525 w 1969910"/>
                  <a:gd name="connsiteY8" fmla="*/ 1238250 h 3362325"/>
                  <a:gd name="connsiteX9" fmla="*/ 590550 w 1969910"/>
                  <a:gd name="connsiteY9" fmla="*/ 1104900 h 3362325"/>
                  <a:gd name="connsiteX10" fmla="*/ 1076325 w 1969910"/>
                  <a:gd name="connsiteY10" fmla="*/ 981075 h 3362325"/>
                  <a:gd name="connsiteX11" fmla="*/ 1504950 w 1969910"/>
                  <a:gd name="connsiteY11" fmla="*/ 885825 h 3362325"/>
                  <a:gd name="connsiteX12" fmla="*/ 1704975 w 1969910"/>
                  <a:gd name="connsiteY12" fmla="*/ 790575 h 3362325"/>
                  <a:gd name="connsiteX13" fmla="*/ 1857375 w 1969910"/>
                  <a:gd name="connsiteY13" fmla="*/ 571500 h 3362325"/>
                  <a:gd name="connsiteX14" fmla="*/ 1962150 w 1969910"/>
                  <a:gd name="connsiteY14" fmla="*/ 257175 h 3362325"/>
                  <a:gd name="connsiteX15" fmla="*/ 1962150 w 1969910"/>
                  <a:gd name="connsiteY15" fmla="*/ 0 h 3362325"/>
                  <a:gd name="connsiteX16" fmla="*/ 1962150 w 1969910"/>
                  <a:gd name="connsiteY16" fmla="*/ 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9910" h="3362325">
                    <a:moveTo>
                      <a:pt x="0" y="3362325"/>
                    </a:moveTo>
                    <a:cubicBezTo>
                      <a:pt x="2381" y="3287712"/>
                      <a:pt x="4763" y="3213100"/>
                      <a:pt x="9525" y="3114675"/>
                    </a:cubicBezTo>
                    <a:cubicBezTo>
                      <a:pt x="14287" y="3016250"/>
                      <a:pt x="20638" y="2890837"/>
                      <a:pt x="28575" y="2771775"/>
                    </a:cubicBezTo>
                    <a:cubicBezTo>
                      <a:pt x="36512" y="2652713"/>
                      <a:pt x="44450" y="2508250"/>
                      <a:pt x="57150" y="2400300"/>
                    </a:cubicBezTo>
                    <a:cubicBezTo>
                      <a:pt x="69850" y="2292350"/>
                      <a:pt x="88900" y="2222500"/>
                      <a:pt x="104775" y="2124075"/>
                    </a:cubicBezTo>
                    <a:cubicBezTo>
                      <a:pt x="120650" y="2025650"/>
                      <a:pt x="134938" y="1906587"/>
                      <a:pt x="152400" y="1809750"/>
                    </a:cubicBezTo>
                    <a:cubicBezTo>
                      <a:pt x="169863" y="1712912"/>
                      <a:pt x="188913" y="1609725"/>
                      <a:pt x="209550" y="1543050"/>
                    </a:cubicBezTo>
                    <a:cubicBezTo>
                      <a:pt x="230187" y="1476375"/>
                      <a:pt x="246063" y="1460500"/>
                      <a:pt x="276225" y="1409700"/>
                    </a:cubicBezTo>
                    <a:cubicBezTo>
                      <a:pt x="306387" y="1358900"/>
                      <a:pt x="338138" y="1289050"/>
                      <a:pt x="390525" y="1238250"/>
                    </a:cubicBezTo>
                    <a:cubicBezTo>
                      <a:pt x="442913" y="1187450"/>
                      <a:pt x="476250" y="1147762"/>
                      <a:pt x="590550" y="1104900"/>
                    </a:cubicBezTo>
                    <a:cubicBezTo>
                      <a:pt x="704850" y="1062037"/>
                      <a:pt x="923925" y="1017587"/>
                      <a:pt x="1076325" y="981075"/>
                    </a:cubicBezTo>
                    <a:cubicBezTo>
                      <a:pt x="1228725" y="944563"/>
                      <a:pt x="1400175" y="917575"/>
                      <a:pt x="1504950" y="885825"/>
                    </a:cubicBezTo>
                    <a:cubicBezTo>
                      <a:pt x="1609725" y="854075"/>
                      <a:pt x="1646238" y="842962"/>
                      <a:pt x="1704975" y="790575"/>
                    </a:cubicBezTo>
                    <a:cubicBezTo>
                      <a:pt x="1763712" y="738188"/>
                      <a:pt x="1814513" y="660400"/>
                      <a:pt x="1857375" y="571500"/>
                    </a:cubicBezTo>
                    <a:cubicBezTo>
                      <a:pt x="1900238" y="482600"/>
                      <a:pt x="1944688" y="352425"/>
                      <a:pt x="1962150" y="257175"/>
                    </a:cubicBezTo>
                    <a:cubicBezTo>
                      <a:pt x="1979612" y="161925"/>
                      <a:pt x="1962150" y="0"/>
                      <a:pt x="1962150" y="0"/>
                    </a:cubicBezTo>
                    <a:lnTo>
                      <a:pt x="1962150" y="0"/>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rgbClr val="FF0000"/>
                  </a:solidFill>
                </a:endParaRPr>
              </a:p>
            </p:txBody>
          </p:sp>
        </p:grpSp>
        <p:grpSp>
          <p:nvGrpSpPr>
            <p:cNvPr id="6" name="グループ化 5">
              <a:extLst>
                <a:ext uri="{FF2B5EF4-FFF2-40B4-BE49-F238E27FC236}">
                  <a16:creationId xmlns:a16="http://schemas.microsoft.com/office/drawing/2014/main" id="{E496C1D5-2DD4-4382-95FD-550C1E9238FE}"/>
                </a:ext>
              </a:extLst>
            </p:cNvPr>
            <p:cNvGrpSpPr/>
            <p:nvPr/>
          </p:nvGrpSpPr>
          <p:grpSpPr>
            <a:xfrm>
              <a:off x="152401" y="0"/>
              <a:ext cx="1033379" cy="633458"/>
              <a:chOff x="152400" y="0"/>
              <a:chExt cx="6129253" cy="3738610"/>
            </a:xfrm>
          </p:grpSpPr>
          <p:grpSp>
            <p:nvGrpSpPr>
              <p:cNvPr id="7" name="グループ化 6">
                <a:extLst>
                  <a:ext uri="{FF2B5EF4-FFF2-40B4-BE49-F238E27FC236}">
                    <a16:creationId xmlns:a16="http://schemas.microsoft.com/office/drawing/2014/main" id="{70E893A9-95FF-4A71-AF28-71C3DB4C3F69}"/>
                  </a:ext>
                </a:extLst>
              </p:cNvPr>
              <p:cNvGrpSpPr/>
              <p:nvPr/>
            </p:nvGrpSpPr>
            <p:grpSpPr>
              <a:xfrm>
                <a:off x="152400" y="0"/>
                <a:ext cx="6129253" cy="3738610"/>
                <a:chOff x="152400" y="0"/>
                <a:chExt cx="6129253" cy="3738610"/>
              </a:xfrm>
            </p:grpSpPr>
            <p:grpSp>
              <p:nvGrpSpPr>
                <p:cNvPr id="9" name="グループ化 8">
                  <a:extLst>
                    <a:ext uri="{FF2B5EF4-FFF2-40B4-BE49-F238E27FC236}">
                      <a16:creationId xmlns:a16="http://schemas.microsoft.com/office/drawing/2014/main" id="{A38D3939-DA8B-4B3D-B801-B22614ADC835}"/>
                    </a:ext>
                  </a:extLst>
                </p:cNvPr>
                <p:cNvGrpSpPr/>
                <p:nvPr/>
              </p:nvGrpSpPr>
              <p:grpSpPr>
                <a:xfrm>
                  <a:off x="152400" y="307463"/>
                  <a:ext cx="6129253" cy="3431147"/>
                  <a:chOff x="152400" y="307463"/>
                  <a:chExt cx="6129253" cy="3431147"/>
                </a:xfrm>
              </p:grpSpPr>
              <p:grpSp>
                <p:nvGrpSpPr>
                  <p:cNvPr id="19" name="グループ化 18">
                    <a:extLst>
                      <a:ext uri="{FF2B5EF4-FFF2-40B4-BE49-F238E27FC236}">
                        <a16:creationId xmlns:a16="http://schemas.microsoft.com/office/drawing/2014/main" id="{334A6819-2803-4A02-A6FA-EC878BE17F32}"/>
                      </a:ext>
                    </a:extLst>
                  </p:cNvPr>
                  <p:cNvGrpSpPr/>
                  <p:nvPr/>
                </p:nvGrpSpPr>
                <p:grpSpPr>
                  <a:xfrm>
                    <a:off x="152400" y="307463"/>
                    <a:ext cx="6129253" cy="3431147"/>
                    <a:chOff x="152400" y="307463"/>
                    <a:chExt cx="6129253" cy="3431147"/>
                  </a:xfrm>
                </p:grpSpPr>
                <p:sp>
                  <p:nvSpPr>
                    <p:cNvPr id="23" name="フリーフォーム 5">
                      <a:extLst>
                        <a:ext uri="{FF2B5EF4-FFF2-40B4-BE49-F238E27FC236}">
                          <a16:creationId xmlns:a16="http://schemas.microsoft.com/office/drawing/2014/main" id="{34C9DCAE-F9F4-478E-B14A-0E829680D2CC}"/>
                        </a:ext>
                      </a:extLst>
                    </p:cNvPr>
                    <p:cNvSpPr/>
                    <p:nvPr/>
                  </p:nvSpPr>
                  <p:spPr>
                    <a:xfrm>
                      <a:off x="5135403" y="514290"/>
                      <a:ext cx="611128" cy="352559"/>
                    </a:xfrm>
                    <a:custGeom>
                      <a:avLst/>
                      <a:gdLst>
                        <a:gd name="connsiteX0" fmla="*/ 182067 w 611128"/>
                        <a:gd name="connsiteY0" fmla="*/ 48 h 352559"/>
                        <a:gd name="connsiteX1" fmla="*/ 410667 w 611128"/>
                        <a:gd name="connsiteY1" fmla="*/ 190548 h 352559"/>
                        <a:gd name="connsiteX2" fmla="*/ 553542 w 611128"/>
                        <a:gd name="connsiteY2" fmla="*/ 238173 h 352559"/>
                        <a:gd name="connsiteX3" fmla="*/ 610692 w 611128"/>
                        <a:gd name="connsiteY3" fmla="*/ 314373 h 352559"/>
                        <a:gd name="connsiteX4" fmla="*/ 572592 w 611128"/>
                        <a:gd name="connsiteY4" fmla="*/ 352473 h 352559"/>
                        <a:gd name="connsiteX5" fmla="*/ 448767 w 611128"/>
                        <a:gd name="connsiteY5" fmla="*/ 304848 h 352559"/>
                        <a:gd name="connsiteX6" fmla="*/ 296367 w 611128"/>
                        <a:gd name="connsiteY6" fmla="*/ 285798 h 352559"/>
                        <a:gd name="connsiteX7" fmla="*/ 115392 w 611128"/>
                        <a:gd name="connsiteY7" fmla="*/ 266748 h 352559"/>
                        <a:gd name="connsiteX8" fmla="*/ 1092 w 611128"/>
                        <a:gd name="connsiteY8" fmla="*/ 209598 h 352559"/>
                        <a:gd name="connsiteX9" fmla="*/ 182067 w 611128"/>
                        <a:gd name="connsiteY9" fmla="*/ 48 h 35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128" h="352559">
                          <a:moveTo>
                            <a:pt x="182067" y="48"/>
                          </a:moveTo>
                          <a:cubicBezTo>
                            <a:pt x="250329" y="-3127"/>
                            <a:pt x="348754" y="150860"/>
                            <a:pt x="410667" y="190548"/>
                          </a:cubicBezTo>
                          <a:cubicBezTo>
                            <a:pt x="472580" y="230236"/>
                            <a:pt x="520205" y="217536"/>
                            <a:pt x="553542" y="238173"/>
                          </a:cubicBezTo>
                          <a:cubicBezTo>
                            <a:pt x="586880" y="258811"/>
                            <a:pt x="607517" y="295323"/>
                            <a:pt x="610692" y="314373"/>
                          </a:cubicBezTo>
                          <a:cubicBezTo>
                            <a:pt x="613867" y="333423"/>
                            <a:pt x="599579" y="354060"/>
                            <a:pt x="572592" y="352473"/>
                          </a:cubicBezTo>
                          <a:cubicBezTo>
                            <a:pt x="545605" y="350886"/>
                            <a:pt x="494804" y="315960"/>
                            <a:pt x="448767" y="304848"/>
                          </a:cubicBezTo>
                          <a:cubicBezTo>
                            <a:pt x="402730" y="293736"/>
                            <a:pt x="296367" y="285798"/>
                            <a:pt x="296367" y="285798"/>
                          </a:cubicBezTo>
                          <a:cubicBezTo>
                            <a:pt x="240805" y="279448"/>
                            <a:pt x="164604" y="279448"/>
                            <a:pt x="115392" y="266748"/>
                          </a:cubicBezTo>
                          <a:cubicBezTo>
                            <a:pt x="66180" y="254048"/>
                            <a:pt x="-10020" y="252460"/>
                            <a:pt x="1092" y="209598"/>
                          </a:cubicBezTo>
                          <a:cubicBezTo>
                            <a:pt x="12204" y="166736"/>
                            <a:pt x="113805" y="3223"/>
                            <a:pt x="182067" y="48"/>
                          </a:cubicBez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4" name="フリーフォーム 6">
                      <a:extLst>
                        <a:ext uri="{FF2B5EF4-FFF2-40B4-BE49-F238E27FC236}">
                          <a16:creationId xmlns:a16="http://schemas.microsoft.com/office/drawing/2014/main" id="{4C19EC7A-55C6-47FB-A0B6-CB685E6E5C14}"/>
                        </a:ext>
                      </a:extLst>
                    </p:cNvPr>
                    <p:cNvSpPr/>
                    <p:nvPr/>
                  </p:nvSpPr>
                  <p:spPr>
                    <a:xfrm>
                      <a:off x="376206" y="2124215"/>
                      <a:ext cx="742088" cy="119580"/>
                    </a:xfrm>
                    <a:custGeom>
                      <a:avLst/>
                      <a:gdLst>
                        <a:gd name="connsiteX0" fmla="*/ 35889 w 742088"/>
                        <a:gd name="connsiteY0" fmla="*/ 47473 h 119580"/>
                        <a:gd name="connsiteX1" fmla="*/ 626439 w 742088"/>
                        <a:gd name="connsiteY1" fmla="*/ 9373 h 119580"/>
                        <a:gd name="connsiteX2" fmla="*/ 740739 w 742088"/>
                        <a:gd name="connsiteY2" fmla="*/ 9373 h 119580"/>
                        <a:gd name="connsiteX3" fmla="*/ 597864 w 742088"/>
                        <a:gd name="connsiteY3" fmla="*/ 114148 h 119580"/>
                        <a:gd name="connsiteX4" fmla="*/ 293064 w 742088"/>
                        <a:gd name="connsiteY4" fmla="*/ 104623 h 119580"/>
                        <a:gd name="connsiteX5" fmla="*/ 93039 w 742088"/>
                        <a:gd name="connsiteY5" fmla="*/ 104623 h 119580"/>
                        <a:gd name="connsiteX6" fmla="*/ 35889 w 742088"/>
                        <a:gd name="connsiteY6" fmla="*/ 47473 h 11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088" h="119580">
                          <a:moveTo>
                            <a:pt x="35889" y="47473"/>
                          </a:moveTo>
                          <a:cubicBezTo>
                            <a:pt x="124789" y="31598"/>
                            <a:pt x="508964" y="15723"/>
                            <a:pt x="626439" y="9373"/>
                          </a:cubicBezTo>
                          <a:cubicBezTo>
                            <a:pt x="743914" y="3023"/>
                            <a:pt x="745502" y="-8090"/>
                            <a:pt x="740739" y="9373"/>
                          </a:cubicBezTo>
                          <a:cubicBezTo>
                            <a:pt x="735976" y="26836"/>
                            <a:pt x="672476" y="98273"/>
                            <a:pt x="597864" y="114148"/>
                          </a:cubicBezTo>
                          <a:cubicBezTo>
                            <a:pt x="523252" y="130023"/>
                            <a:pt x="377202" y="106211"/>
                            <a:pt x="293064" y="104623"/>
                          </a:cubicBezTo>
                          <a:cubicBezTo>
                            <a:pt x="208927" y="103036"/>
                            <a:pt x="140664" y="118910"/>
                            <a:pt x="93039" y="104623"/>
                          </a:cubicBezTo>
                          <a:cubicBezTo>
                            <a:pt x="45414" y="90336"/>
                            <a:pt x="-53011" y="63348"/>
                            <a:pt x="35889" y="47473"/>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5" name="フリーフォーム 7">
                      <a:extLst>
                        <a:ext uri="{FF2B5EF4-FFF2-40B4-BE49-F238E27FC236}">
                          <a16:creationId xmlns:a16="http://schemas.microsoft.com/office/drawing/2014/main" id="{A1169C60-E72B-469B-991C-1FFE5E99E247}"/>
                        </a:ext>
                      </a:extLst>
                    </p:cNvPr>
                    <p:cNvSpPr/>
                    <p:nvPr/>
                  </p:nvSpPr>
                  <p:spPr>
                    <a:xfrm>
                      <a:off x="4060796" y="2037783"/>
                      <a:ext cx="831205" cy="95805"/>
                    </a:xfrm>
                    <a:custGeom>
                      <a:avLst/>
                      <a:gdLst>
                        <a:gd name="connsiteX0" fmla="*/ 18424 w 831205"/>
                        <a:gd name="connsiteY0" fmla="*/ 38655 h 95805"/>
                        <a:gd name="connsiteX1" fmla="*/ 685174 w 831205"/>
                        <a:gd name="connsiteY1" fmla="*/ 555 h 95805"/>
                        <a:gd name="connsiteX2" fmla="*/ 818524 w 831205"/>
                        <a:gd name="connsiteY2" fmla="*/ 67230 h 95805"/>
                        <a:gd name="connsiteX3" fmla="*/ 475624 w 831205"/>
                        <a:gd name="connsiteY3" fmla="*/ 95805 h 95805"/>
                        <a:gd name="connsiteX4" fmla="*/ 208924 w 831205"/>
                        <a:gd name="connsiteY4" fmla="*/ 95805 h 95805"/>
                        <a:gd name="connsiteX5" fmla="*/ 18424 w 831205"/>
                        <a:gd name="connsiteY5" fmla="*/ 38655 h 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205" h="95805">
                          <a:moveTo>
                            <a:pt x="18424" y="38655"/>
                          </a:moveTo>
                          <a:cubicBezTo>
                            <a:pt x="97799" y="22780"/>
                            <a:pt x="551824" y="-4208"/>
                            <a:pt x="685174" y="555"/>
                          </a:cubicBezTo>
                          <a:cubicBezTo>
                            <a:pt x="818524" y="5317"/>
                            <a:pt x="853449" y="51355"/>
                            <a:pt x="818524" y="67230"/>
                          </a:cubicBezTo>
                          <a:cubicBezTo>
                            <a:pt x="783599" y="83105"/>
                            <a:pt x="577224" y="91043"/>
                            <a:pt x="475624" y="95805"/>
                          </a:cubicBezTo>
                          <a:cubicBezTo>
                            <a:pt x="374024" y="100568"/>
                            <a:pt x="280362" y="100568"/>
                            <a:pt x="208924" y="95805"/>
                          </a:cubicBezTo>
                          <a:cubicBezTo>
                            <a:pt x="137487" y="91043"/>
                            <a:pt x="-60951" y="54530"/>
                            <a:pt x="18424" y="38655"/>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26" name="グループ化 25">
                      <a:extLst>
                        <a:ext uri="{FF2B5EF4-FFF2-40B4-BE49-F238E27FC236}">
                          <a16:creationId xmlns:a16="http://schemas.microsoft.com/office/drawing/2014/main" id="{769E46C0-8300-4AFA-AB54-443DA0557DE0}"/>
                        </a:ext>
                      </a:extLst>
                    </p:cNvPr>
                    <p:cNvGrpSpPr/>
                    <p:nvPr/>
                  </p:nvGrpSpPr>
                  <p:grpSpPr>
                    <a:xfrm>
                      <a:off x="152400" y="307463"/>
                      <a:ext cx="6129253" cy="3431147"/>
                      <a:chOff x="152400" y="307463"/>
                      <a:chExt cx="6129253" cy="3431147"/>
                    </a:xfrm>
                  </p:grpSpPr>
                  <p:sp>
                    <p:nvSpPr>
                      <p:cNvPr id="27" name="フリーフォーム 4">
                        <a:extLst>
                          <a:ext uri="{FF2B5EF4-FFF2-40B4-BE49-F238E27FC236}">
                            <a16:creationId xmlns:a16="http://schemas.microsoft.com/office/drawing/2014/main" id="{29CDA706-F88F-49FC-870A-8A9B0D4531D6}"/>
                          </a:ext>
                        </a:extLst>
                      </p:cNvPr>
                      <p:cNvSpPr/>
                      <p:nvPr/>
                    </p:nvSpPr>
                    <p:spPr>
                      <a:xfrm>
                        <a:off x="152400" y="307463"/>
                        <a:ext cx="6129253" cy="3333917"/>
                      </a:xfrm>
                      <a:custGeom>
                        <a:avLst/>
                        <a:gdLst>
                          <a:gd name="connsiteX0" fmla="*/ 412094 w 6129252"/>
                          <a:gd name="connsiteY0" fmla="*/ 3312025 h 3333914"/>
                          <a:gd name="connsiteX1" fmla="*/ 307319 w 6129252"/>
                          <a:gd name="connsiteY1" fmla="*/ 2950075 h 3333914"/>
                          <a:gd name="connsiteX2" fmla="*/ 97769 w 6129252"/>
                          <a:gd name="connsiteY2" fmla="*/ 2616700 h 3333914"/>
                          <a:gd name="connsiteX3" fmla="*/ 12044 w 6129252"/>
                          <a:gd name="connsiteY3" fmla="*/ 2435725 h 3333914"/>
                          <a:gd name="connsiteX4" fmla="*/ 31094 w 6129252"/>
                          <a:gd name="connsiteY4" fmla="*/ 2264275 h 3333914"/>
                          <a:gd name="connsiteX5" fmla="*/ 202544 w 6129252"/>
                          <a:gd name="connsiteY5" fmla="*/ 2245225 h 3333914"/>
                          <a:gd name="connsiteX6" fmla="*/ 269219 w 6129252"/>
                          <a:gd name="connsiteY6" fmla="*/ 2254750 h 3333914"/>
                          <a:gd name="connsiteX7" fmla="*/ 888344 w 6129252"/>
                          <a:gd name="connsiteY7" fmla="*/ 1826125 h 3333914"/>
                          <a:gd name="connsiteX8" fmla="*/ 1307444 w 6129252"/>
                          <a:gd name="connsiteY8" fmla="*/ 1692775 h 3333914"/>
                          <a:gd name="connsiteX9" fmla="*/ 1659869 w 6129252"/>
                          <a:gd name="connsiteY9" fmla="*/ 1616575 h 3333914"/>
                          <a:gd name="connsiteX10" fmla="*/ 2107544 w 6129252"/>
                          <a:gd name="connsiteY10" fmla="*/ 1578475 h 3333914"/>
                          <a:gd name="connsiteX11" fmla="*/ 2507594 w 6129252"/>
                          <a:gd name="connsiteY11" fmla="*/ 1568950 h 3333914"/>
                          <a:gd name="connsiteX12" fmla="*/ 3012419 w 6129252"/>
                          <a:gd name="connsiteY12" fmla="*/ 1635625 h 3333914"/>
                          <a:gd name="connsiteX13" fmla="*/ 3564869 w 6129252"/>
                          <a:gd name="connsiteY13" fmla="*/ 1730875 h 3333914"/>
                          <a:gd name="connsiteX14" fmla="*/ 3764894 w 6129252"/>
                          <a:gd name="connsiteY14" fmla="*/ 1788025 h 3333914"/>
                          <a:gd name="connsiteX15" fmla="*/ 3898244 w 6129252"/>
                          <a:gd name="connsiteY15" fmla="*/ 1759450 h 3333914"/>
                          <a:gd name="connsiteX16" fmla="*/ 3898244 w 6129252"/>
                          <a:gd name="connsiteY16" fmla="*/ 1864225 h 3333914"/>
                          <a:gd name="connsiteX17" fmla="*/ 3545819 w 6129252"/>
                          <a:gd name="connsiteY17" fmla="*/ 1826125 h 3333914"/>
                          <a:gd name="connsiteX18" fmla="*/ 3650594 w 6129252"/>
                          <a:gd name="connsiteY18" fmla="*/ 1911850 h 3333914"/>
                          <a:gd name="connsiteX19" fmla="*/ 4050644 w 6129252"/>
                          <a:gd name="connsiteY19" fmla="*/ 2140450 h 3333914"/>
                          <a:gd name="connsiteX20" fmla="*/ 4364969 w 6129252"/>
                          <a:gd name="connsiteY20" fmla="*/ 2473825 h 3333914"/>
                          <a:gd name="connsiteX21" fmla="*/ 4593569 w 6129252"/>
                          <a:gd name="connsiteY21" fmla="*/ 2750050 h 3333914"/>
                          <a:gd name="connsiteX22" fmla="*/ 4717394 w 6129252"/>
                          <a:gd name="connsiteY22" fmla="*/ 2702425 h 3333914"/>
                          <a:gd name="connsiteX23" fmla="*/ 4936469 w 6129252"/>
                          <a:gd name="connsiteY23" fmla="*/ 2521450 h 3333914"/>
                          <a:gd name="connsiteX24" fmla="*/ 5041244 w 6129252"/>
                          <a:gd name="connsiteY24" fmla="*/ 2226175 h 3333914"/>
                          <a:gd name="connsiteX25" fmla="*/ 4965044 w 6129252"/>
                          <a:gd name="connsiteY25" fmla="*/ 1940425 h 3333914"/>
                          <a:gd name="connsiteX26" fmla="*/ 4755494 w 6129252"/>
                          <a:gd name="connsiteY26" fmla="*/ 1578475 h 3333914"/>
                          <a:gd name="connsiteX27" fmla="*/ 4564994 w 6129252"/>
                          <a:gd name="connsiteY27" fmla="*/ 1178425 h 3333914"/>
                          <a:gd name="connsiteX28" fmla="*/ 4364969 w 6129252"/>
                          <a:gd name="connsiteY28" fmla="*/ 692650 h 3333914"/>
                          <a:gd name="connsiteX29" fmla="*/ 4450694 w 6129252"/>
                          <a:gd name="connsiteY29" fmla="*/ 292600 h 3333914"/>
                          <a:gd name="connsiteX30" fmla="*/ 4631669 w 6129252"/>
                          <a:gd name="connsiteY30" fmla="*/ 83050 h 3333914"/>
                          <a:gd name="connsiteX31" fmla="*/ 4717394 w 6129252"/>
                          <a:gd name="connsiteY31" fmla="*/ 25900 h 3333914"/>
                          <a:gd name="connsiteX32" fmla="*/ 4974569 w 6129252"/>
                          <a:gd name="connsiteY32" fmla="*/ 6850 h 3333914"/>
                          <a:gd name="connsiteX33" fmla="*/ 5136494 w 6129252"/>
                          <a:gd name="connsiteY33" fmla="*/ 140200 h 3333914"/>
                          <a:gd name="connsiteX34" fmla="*/ 5203169 w 6129252"/>
                          <a:gd name="connsiteY34" fmla="*/ 292600 h 3333914"/>
                          <a:gd name="connsiteX35" fmla="*/ 5069819 w 6129252"/>
                          <a:gd name="connsiteY35" fmla="*/ 387850 h 3333914"/>
                          <a:gd name="connsiteX36" fmla="*/ 5031719 w 6129252"/>
                          <a:gd name="connsiteY36" fmla="*/ 492625 h 3333914"/>
                          <a:gd name="connsiteX37" fmla="*/ 4907894 w 6129252"/>
                          <a:gd name="connsiteY37" fmla="*/ 530725 h 3333914"/>
                          <a:gd name="connsiteX38" fmla="*/ 4812644 w 6129252"/>
                          <a:gd name="connsiteY38" fmla="*/ 530725 h 3333914"/>
                          <a:gd name="connsiteX39" fmla="*/ 4755494 w 6129252"/>
                          <a:gd name="connsiteY39" fmla="*/ 702175 h 3333914"/>
                          <a:gd name="connsiteX40" fmla="*/ 4974569 w 6129252"/>
                          <a:gd name="connsiteY40" fmla="*/ 1064125 h 3333914"/>
                          <a:gd name="connsiteX41" fmla="*/ 5317469 w 6129252"/>
                          <a:gd name="connsiteY41" fmla="*/ 1673725 h 3333914"/>
                          <a:gd name="connsiteX42" fmla="*/ 5660369 w 6129252"/>
                          <a:gd name="connsiteY42" fmla="*/ 2149975 h 3333914"/>
                          <a:gd name="connsiteX43" fmla="*/ 5869919 w 6129252"/>
                          <a:gd name="connsiteY43" fmla="*/ 2569075 h 3333914"/>
                          <a:gd name="connsiteX44" fmla="*/ 5917544 w 6129252"/>
                          <a:gd name="connsiteY44" fmla="*/ 2788150 h 3333914"/>
                          <a:gd name="connsiteX45" fmla="*/ 5898494 w 6129252"/>
                          <a:gd name="connsiteY45" fmla="*/ 2892925 h 3333914"/>
                          <a:gd name="connsiteX46" fmla="*/ 5917544 w 6129252"/>
                          <a:gd name="connsiteY46" fmla="*/ 3092950 h 3333914"/>
                          <a:gd name="connsiteX47" fmla="*/ 5650844 w 6129252"/>
                          <a:gd name="connsiteY47" fmla="*/ 3273925 h 3333914"/>
                          <a:gd name="connsiteX48" fmla="*/ 412094 w 6129252"/>
                          <a:gd name="connsiteY48" fmla="*/ 3312025 h 33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29252" h="3333914">
                            <a:moveTo>
                              <a:pt x="412094" y="3312025"/>
                            </a:moveTo>
                            <a:cubicBezTo>
                              <a:pt x="-478493" y="3258050"/>
                              <a:pt x="359707" y="3065963"/>
                              <a:pt x="307319" y="2950075"/>
                            </a:cubicBezTo>
                            <a:cubicBezTo>
                              <a:pt x="254931" y="2834187"/>
                              <a:pt x="146981" y="2702425"/>
                              <a:pt x="97769" y="2616700"/>
                            </a:cubicBezTo>
                            <a:cubicBezTo>
                              <a:pt x="48557" y="2530975"/>
                              <a:pt x="23156" y="2494462"/>
                              <a:pt x="12044" y="2435725"/>
                            </a:cubicBezTo>
                            <a:cubicBezTo>
                              <a:pt x="932" y="2376988"/>
                              <a:pt x="-656" y="2296025"/>
                              <a:pt x="31094" y="2264275"/>
                            </a:cubicBezTo>
                            <a:cubicBezTo>
                              <a:pt x="62844" y="2232525"/>
                              <a:pt x="162857" y="2246812"/>
                              <a:pt x="202544" y="2245225"/>
                            </a:cubicBezTo>
                            <a:cubicBezTo>
                              <a:pt x="242231" y="2243638"/>
                              <a:pt x="154919" y="2324600"/>
                              <a:pt x="269219" y="2254750"/>
                            </a:cubicBezTo>
                            <a:cubicBezTo>
                              <a:pt x="383519" y="2184900"/>
                              <a:pt x="715307" y="1919787"/>
                              <a:pt x="888344" y="1826125"/>
                            </a:cubicBezTo>
                            <a:cubicBezTo>
                              <a:pt x="1061382" y="1732462"/>
                              <a:pt x="1178857" y="1727700"/>
                              <a:pt x="1307444" y="1692775"/>
                            </a:cubicBezTo>
                            <a:cubicBezTo>
                              <a:pt x="1436031" y="1657850"/>
                              <a:pt x="1526519" y="1635625"/>
                              <a:pt x="1659869" y="1616575"/>
                            </a:cubicBezTo>
                            <a:cubicBezTo>
                              <a:pt x="1793219" y="1597525"/>
                              <a:pt x="1966257" y="1586412"/>
                              <a:pt x="2107544" y="1578475"/>
                            </a:cubicBezTo>
                            <a:cubicBezTo>
                              <a:pt x="2248832" y="1570537"/>
                              <a:pt x="2356781" y="1559425"/>
                              <a:pt x="2507594" y="1568950"/>
                            </a:cubicBezTo>
                            <a:cubicBezTo>
                              <a:pt x="2658407" y="1578475"/>
                              <a:pt x="2836207" y="1608638"/>
                              <a:pt x="3012419" y="1635625"/>
                            </a:cubicBezTo>
                            <a:cubicBezTo>
                              <a:pt x="3188631" y="1662612"/>
                              <a:pt x="3439457" y="1705475"/>
                              <a:pt x="3564869" y="1730875"/>
                            </a:cubicBezTo>
                            <a:cubicBezTo>
                              <a:pt x="3690281" y="1756275"/>
                              <a:pt x="3709332" y="1783262"/>
                              <a:pt x="3764894" y="1788025"/>
                            </a:cubicBezTo>
                            <a:cubicBezTo>
                              <a:pt x="3820457" y="1792787"/>
                              <a:pt x="3876019" y="1746750"/>
                              <a:pt x="3898244" y="1759450"/>
                            </a:cubicBezTo>
                            <a:cubicBezTo>
                              <a:pt x="3920469" y="1772150"/>
                              <a:pt x="3956981" y="1853113"/>
                              <a:pt x="3898244" y="1864225"/>
                            </a:cubicBezTo>
                            <a:cubicBezTo>
                              <a:pt x="3839507" y="1875337"/>
                              <a:pt x="3587094" y="1818188"/>
                              <a:pt x="3545819" y="1826125"/>
                            </a:cubicBezTo>
                            <a:cubicBezTo>
                              <a:pt x="3504544" y="1834062"/>
                              <a:pt x="3566457" y="1859462"/>
                              <a:pt x="3650594" y="1911850"/>
                            </a:cubicBezTo>
                            <a:cubicBezTo>
                              <a:pt x="3734732" y="1964237"/>
                              <a:pt x="3931582" y="2046788"/>
                              <a:pt x="4050644" y="2140450"/>
                            </a:cubicBezTo>
                            <a:cubicBezTo>
                              <a:pt x="4169706" y="2234112"/>
                              <a:pt x="4274482" y="2372225"/>
                              <a:pt x="4364969" y="2473825"/>
                            </a:cubicBezTo>
                            <a:cubicBezTo>
                              <a:pt x="4455456" y="2575425"/>
                              <a:pt x="4534831" y="2711950"/>
                              <a:pt x="4593569" y="2750050"/>
                            </a:cubicBezTo>
                            <a:cubicBezTo>
                              <a:pt x="4652307" y="2788150"/>
                              <a:pt x="4660244" y="2740525"/>
                              <a:pt x="4717394" y="2702425"/>
                            </a:cubicBezTo>
                            <a:cubicBezTo>
                              <a:pt x="4774544" y="2664325"/>
                              <a:pt x="4882494" y="2600825"/>
                              <a:pt x="4936469" y="2521450"/>
                            </a:cubicBezTo>
                            <a:cubicBezTo>
                              <a:pt x="4990444" y="2442075"/>
                              <a:pt x="5036481" y="2323013"/>
                              <a:pt x="5041244" y="2226175"/>
                            </a:cubicBezTo>
                            <a:cubicBezTo>
                              <a:pt x="5046007" y="2129337"/>
                              <a:pt x="5012669" y="2048375"/>
                              <a:pt x="4965044" y="1940425"/>
                            </a:cubicBezTo>
                            <a:cubicBezTo>
                              <a:pt x="4917419" y="1832475"/>
                              <a:pt x="4822169" y="1705475"/>
                              <a:pt x="4755494" y="1578475"/>
                            </a:cubicBezTo>
                            <a:cubicBezTo>
                              <a:pt x="4688819" y="1451475"/>
                              <a:pt x="4630081" y="1326062"/>
                              <a:pt x="4564994" y="1178425"/>
                            </a:cubicBezTo>
                            <a:cubicBezTo>
                              <a:pt x="4499907" y="1030788"/>
                              <a:pt x="4384019" y="840287"/>
                              <a:pt x="4364969" y="692650"/>
                            </a:cubicBezTo>
                            <a:cubicBezTo>
                              <a:pt x="4345919" y="545013"/>
                              <a:pt x="4406244" y="394200"/>
                              <a:pt x="4450694" y="292600"/>
                            </a:cubicBezTo>
                            <a:cubicBezTo>
                              <a:pt x="4495144" y="191000"/>
                              <a:pt x="4587219" y="127500"/>
                              <a:pt x="4631669" y="83050"/>
                            </a:cubicBezTo>
                            <a:cubicBezTo>
                              <a:pt x="4676119" y="38600"/>
                              <a:pt x="4660244" y="38600"/>
                              <a:pt x="4717394" y="25900"/>
                            </a:cubicBezTo>
                            <a:cubicBezTo>
                              <a:pt x="4774544" y="13200"/>
                              <a:pt x="4904719" y="-12200"/>
                              <a:pt x="4974569" y="6850"/>
                            </a:cubicBezTo>
                            <a:cubicBezTo>
                              <a:pt x="5044419" y="25900"/>
                              <a:pt x="5098394" y="92575"/>
                              <a:pt x="5136494" y="140200"/>
                            </a:cubicBezTo>
                            <a:cubicBezTo>
                              <a:pt x="5174594" y="187825"/>
                              <a:pt x="5214281" y="251325"/>
                              <a:pt x="5203169" y="292600"/>
                            </a:cubicBezTo>
                            <a:cubicBezTo>
                              <a:pt x="5192057" y="333875"/>
                              <a:pt x="5098394" y="354512"/>
                              <a:pt x="5069819" y="387850"/>
                            </a:cubicBezTo>
                            <a:cubicBezTo>
                              <a:pt x="5041244" y="421187"/>
                              <a:pt x="5058706" y="468813"/>
                              <a:pt x="5031719" y="492625"/>
                            </a:cubicBezTo>
                            <a:cubicBezTo>
                              <a:pt x="5004732" y="516437"/>
                              <a:pt x="4944406" y="524375"/>
                              <a:pt x="4907894" y="530725"/>
                            </a:cubicBezTo>
                            <a:cubicBezTo>
                              <a:pt x="4871382" y="537075"/>
                              <a:pt x="4838044" y="502150"/>
                              <a:pt x="4812644" y="530725"/>
                            </a:cubicBezTo>
                            <a:cubicBezTo>
                              <a:pt x="4787244" y="559300"/>
                              <a:pt x="4728507" y="613275"/>
                              <a:pt x="4755494" y="702175"/>
                            </a:cubicBezTo>
                            <a:cubicBezTo>
                              <a:pt x="4782482" y="791075"/>
                              <a:pt x="4880907" y="902200"/>
                              <a:pt x="4974569" y="1064125"/>
                            </a:cubicBezTo>
                            <a:cubicBezTo>
                              <a:pt x="5068231" y="1226050"/>
                              <a:pt x="5203169" y="1492750"/>
                              <a:pt x="5317469" y="1673725"/>
                            </a:cubicBezTo>
                            <a:cubicBezTo>
                              <a:pt x="5431769" y="1854700"/>
                              <a:pt x="5568294" y="2000750"/>
                              <a:pt x="5660369" y="2149975"/>
                            </a:cubicBezTo>
                            <a:cubicBezTo>
                              <a:pt x="5752444" y="2299200"/>
                              <a:pt x="5827057" y="2462713"/>
                              <a:pt x="5869919" y="2569075"/>
                            </a:cubicBezTo>
                            <a:cubicBezTo>
                              <a:pt x="5912781" y="2675437"/>
                              <a:pt x="5912781" y="2734175"/>
                              <a:pt x="5917544" y="2788150"/>
                            </a:cubicBezTo>
                            <a:cubicBezTo>
                              <a:pt x="5922307" y="2842125"/>
                              <a:pt x="5898494" y="2842125"/>
                              <a:pt x="5898494" y="2892925"/>
                            </a:cubicBezTo>
                            <a:cubicBezTo>
                              <a:pt x="5898494" y="2943725"/>
                              <a:pt x="5958819" y="3029450"/>
                              <a:pt x="5917544" y="3092950"/>
                            </a:cubicBezTo>
                            <a:cubicBezTo>
                              <a:pt x="5876269" y="3156450"/>
                              <a:pt x="6568419" y="3240588"/>
                              <a:pt x="5650844" y="3273925"/>
                            </a:cubicBezTo>
                            <a:cubicBezTo>
                              <a:pt x="4733269" y="3307262"/>
                              <a:pt x="1302681" y="3366000"/>
                              <a:pt x="412094" y="3312025"/>
                            </a:cubicBezTo>
                            <a:close/>
                          </a:path>
                        </a:pathLst>
                      </a:custGeom>
                      <a:solidFill>
                        <a:schemeClr val="bg1">
                          <a:alpha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8" name="フリーフォーム 3">
                        <a:extLst>
                          <a:ext uri="{FF2B5EF4-FFF2-40B4-BE49-F238E27FC236}">
                            <a16:creationId xmlns:a16="http://schemas.microsoft.com/office/drawing/2014/main" id="{772B8D77-CF93-4B48-B15B-FF15AAE448EB}"/>
                          </a:ext>
                        </a:extLst>
                      </p:cNvPr>
                      <p:cNvSpPr/>
                      <p:nvPr/>
                    </p:nvSpPr>
                    <p:spPr>
                      <a:xfrm>
                        <a:off x="462398" y="3304494"/>
                        <a:ext cx="5784485" cy="434116"/>
                      </a:xfrm>
                      <a:custGeom>
                        <a:avLst/>
                        <a:gdLst>
                          <a:gd name="connsiteX0" fmla="*/ 16372 w 5784485"/>
                          <a:gd name="connsiteY0" fmla="*/ 124494 h 434116"/>
                          <a:gd name="connsiteX1" fmla="*/ 54472 w 5784485"/>
                          <a:gd name="connsiteY1" fmla="*/ 419769 h 434116"/>
                          <a:gd name="connsiteX2" fmla="*/ 111622 w 5784485"/>
                          <a:gd name="connsiteY2" fmla="*/ 391194 h 434116"/>
                          <a:gd name="connsiteX3" fmla="*/ 3883522 w 5784485"/>
                          <a:gd name="connsiteY3" fmla="*/ 343569 h 434116"/>
                          <a:gd name="connsiteX4" fmla="*/ 4807447 w 5784485"/>
                          <a:gd name="connsiteY4" fmla="*/ 334044 h 434116"/>
                          <a:gd name="connsiteX5" fmla="*/ 5483722 w 5784485"/>
                          <a:gd name="connsiteY5" fmla="*/ 391194 h 434116"/>
                          <a:gd name="connsiteX6" fmla="*/ 5759947 w 5784485"/>
                          <a:gd name="connsiteY6" fmla="*/ 38769 h 434116"/>
                          <a:gd name="connsiteX7" fmla="*/ 5693272 w 5784485"/>
                          <a:gd name="connsiteY7" fmla="*/ 19719 h 434116"/>
                          <a:gd name="connsiteX8" fmla="*/ 5074147 w 5784485"/>
                          <a:gd name="connsiteY8" fmla="*/ 134019 h 434116"/>
                          <a:gd name="connsiteX9" fmla="*/ 4426447 w 5784485"/>
                          <a:gd name="connsiteY9" fmla="*/ 105444 h 434116"/>
                          <a:gd name="connsiteX10" fmla="*/ 3369172 w 5784485"/>
                          <a:gd name="connsiteY10" fmla="*/ 143544 h 434116"/>
                          <a:gd name="connsiteX11" fmla="*/ 2388097 w 5784485"/>
                          <a:gd name="connsiteY11" fmla="*/ 143544 h 434116"/>
                          <a:gd name="connsiteX12" fmla="*/ 1616572 w 5784485"/>
                          <a:gd name="connsiteY12" fmla="*/ 143544 h 434116"/>
                          <a:gd name="connsiteX13" fmla="*/ 864097 w 5784485"/>
                          <a:gd name="connsiteY13" fmla="*/ 153069 h 434116"/>
                          <a:gd name="connsiteX14" fmla="*/ 340222 w 5784485"/>
                          <a:gd name="connsiteY14" fmla="*/ 143544 h 434116"/>
                          <a:gd name="connsiteX15" fmla="*/ 16372 w 5784485"/>
                          <a:gd name="connsiteY15" fmla="*/ 124494 h 4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84485" h="434116">
                            <a:moveTo>
                              <a:pt x="16372" y="124494"/>
                            </a:moveTo>
                            <a:cubicBezTo>
                              <a:pt x="-31253" y="170532"/>
                              <a:pt x="38597" y="375319"/>
                              <a:pt x="54472" y="419769"/>
                            </a:cubicBezTo>
                            <a:cubicBezTo>
                              <a:pt x="70347" y="464219"/>
                              <a:pt x="111622" y="391194"/>
                              <a:pt x="111622" y="391194"/>
                            </a:cubicBezTo>
                            <a:lnTo>
                              <a:pt x="3883522" y="343569"/>
                            </a:lnTo>
                            <a:cubicBezTo>
                              <a:pt x="4666160" y="334044"/>
                              <a:pt x="4540747" y="326107"/>
                              <a:pt x="4807447" y="334044"/>
                            </a:cubicBezTo>
                            <a:cubicBezTo>
                              <a:pt x="5074147" y="341981"/>
                              <a:pt x="5324972" y="440406"/>
                              <a:pt x="5483722" y="391194"/>
                            </a:cubicBezTo>
                            <a:cubicBezTo>
                              <a:pt x="5642472" y="341982"/>
                              <a:pt x="5725022" y="100681"/>
                              <a:pt x="5759947" y="38769"/>
                            </a:cubicBezTo>
                            <a:cubicBezTo>
                              <a:pt x="5794872" y="-23144"/>
                              <a:pt x="5807572" y="3844"/>
                              <a:pt x="5693272" y="19719"/>
                            </a:cubicBezTo>
                            <a:cubicBezTo>
                              <a:pt x="5578972" y="35594"/>
                              <a:pt x="5285285" y="119731"/>
                              <a:pt x="5074147" y="134019"/>
                            </a:cubicBezTo>
                            <a:cubicBezTo>
                              <a:pt x="4863009" y="148307"/>
                              <a:pt x="4710609" y="103857"/>
                              <a:pt x="4426447" y="105444"/>
                            </a:cubicBezTo>
                            <a:cubicBezTo>
                              <a:pt x="4142285" y="107031"/>
                              <a:pt x="3708897" y="137194"/>
                              <a:pt x="3369172" y="143544"/>
                            </a:cubicBezTo>
                            <a:cubicBezTo>
                              <a:pt x="3029447" y="149894"/>
                              <a:pt x="2388097" y="143544"/>
                              <a:pt x="2388097" y="143544"/>
                            </a:cubicBezTo>
                            <a:lnTo>
                              <a:pt x="1616572" y="143544"/>
                            </a:lnTo>
                            <a:lnTo>
                              <a:pt x="864097" y="153069"/>
                            </a:lnTo>
                            <a:cubicBezTo>
                              <a:pt x="651372" y="153069"/>
                              <a:pt x="483097" y="149894"/>
                              <a:pt x="340222" y="143544"/>
                            </a:cubicBezTo>
                            <a:cubicBezTo>
                              <a:pt x="197347" y="137194"/>
                              <a:pt x="63997" y="78456"/>
                              <a:pt x="16372" y="124494"/>
                            </a:cubicBezTo>
                            <a:close/>
                          </a:path>
                        </a:pathLst>
                      </a:cu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9" name="フリーフォーム 8">
                        <a:extLst>
                          <a:ext uri="{FF2B5EF4-FFF2-40B4-BE49-F238E27FC236}">
                            <a16:creationId xmlns:a16="http://schemas.microsoft.com/office/drawing/2014/main" id="{6019C7FC-F681-4CE0-A748-1D09A7AF73EF}"/>
                          </a:ext>
                        </a:extLst>
                      </p:cNvPr>
                      <p:cNvSpPr/>
                      <p:nvPr/>
                    </p:nvSpPr>
                    <p:spPr>
                      <a:xfrm>
                        <a:off x="492774" y="2265552"/>
                        <a:ext cx="481055" cy="555866"/>
                      </a:xfrm>
                      <a:custGeom>
                        <a:avLst/>
                        <a:gdLst>
                          <a:gd name="connsiteX0" fmla="*/ 524 w 529161"/>
                          <a:gd name="connsiteY0" fmla="*/ 363336 h 555866"/>
                          <a:gd name="connsiteX1" fmla="*/ 305324 w 529161"/>
                          <a:gd name="connsiteY1" fmla="*/ 439536 h 555866"/>
                          <a:gd name="connsiteX2" fmla="*/ 457724 w 529161"/>
                          <a:gd name="connsiteY2" fmla="*/ 553836 h 555866"/>
                          <a:gd name="connsiteX3" fmla="*/ 486299 w 529161"/>
                          <a:gd name="connsiteY3" fmla="*/ 334761 h 555866"/>
                          <a:gd name="connsiteX4" fmla="*/ 514874 w 529161"/>
                          <a:gd name="connsiteY4" fmla="*/ 1386 h 555866"/>
                          <a:gd name="connsiteX5" fmla="*/ 238649 w 529161"/>
                          <a:gd name="connsiteY5" fmla="*/ 220461 h 555866"/>
                          <a:gd name="connsiteX6" fmla="*/ 524 w 529161"/>
                          <a:gd name="connsiteY6" fmla="*/ 363336 h 55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161" h="555866">
                            <a:moveTo>
                              <a:pt x="524" y="363336"/>
                            </a:moveTo>
                            <a:cubicBezTo>
                              <a:pt x="11636" y="399848"/>
                              <a:pt x="229124" y="407786"/>
                              <a:pt x="305324" y="439536"/>
                            </a:cubicBezTo>
                            <a:cubicBezTo>
                              <a:pt x="381524" y="471286"/>
                              <a:pt x="427562" y="571298"/>
                              <a:pt x="457724" y="553836"/>
                            </a:cubicBezTo>
                            <a:cubicBezTo>
                              <a:pt x="487886" y="536374"/>
                              <a:pt x="476774" y="426836"/>
                              <a:pt x="486299" y="334761"/>
                            </a:cubicBezTo>
                            <a:cubicBezTo>
                              <a:pt x="495824" y="242686"/>
                              <a:pt x="556149" y="20436"/>
                              <a:pt x="514874" y="1386"/>
                            </a:cubicBezTo>
                            <a:cubicBezTo>
                              <a:pt x="473599" y="-17664"/>
                              <a:pt x="319612" y="164898"/>
                              <a:pt x="238649" y="220461"/>
                            </a:cubicBezTo>
                            <a:cubicBezTo>
                              <a:pt x="157687" y="276023"/>
                              <a:pt x="-10588" y="326824"/>
                              <a:pt x="524" y="363336"/>
                            </a:cubicBezTo>
                            <a:close/>
                          </a:path>
                        </a:pathLst>
                      </a:custGeom>
                      <a:solidFill>
                        <a:schemeClr val="tx1">
                          <a:alpha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0" name="正方形/長方形 29">
                        <a:extLst>
                          <a:ext uri="{FF2B5EF4-FFF2-40B4-BE49-F238E27FC236}">
                            <a16:creationId xmlns:a16="http://schemas.microsoft.com/office/drawing/2014/main" id="{6E1B6D18-C1CB-4C6F-B586-3B57AE0432F5}"/>
                          </a:ext>
                        </a:extLst>
                      </p:cNvPr>
                      <p:cNvSpPr/>
                      <p:nvPr/>
                    </p:nvSpPr>
                    <p:spPr>
                      <a:xfrm>
                        <a:off x="1193145" y="2914638"/>
                        <a:ext cx="390525" cy="24765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1" name="正方形/長方形 30">
                        <a:extLst>
                          <a:ext uri="{FF2B5EF4-FFF2-40B4-BE49-F238E27FC236}">
                            <a16:creationId xmlns:a16="http://schemas.microsoft.com/office/drawing/2014/main" id="{FF0D1AE6-A598-45BF-9AA4-693C5F4CEAE5}"/>
                          </a:ext>
                        </a:extLst>
                      </p:cNvPr>
                      <p:cNvSpPr/>
                      <p:nvPr/>
                    </p:nvSpPr>
                    <p:spPr>
                      <a:xfrm>
                        <a:off x="1736070" y="2285988"/>
                        <a:ext cx="400050" cy="24765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2" name="正方形/長方形 31">
                        <a:extLst>
                          <a:ext uri="{FF2B5EF4-FFF2-40B4-BE49-F238E27FC236}">
                            <a16:creationId xmlns:a16="http://schemas.microsoft.com/office/drawing/2014/main" id="{7C6CE33C-C792-459C-B49E-FE45C82BB240}"/>
                          </a:ext>
                        </a:extLst>
                      </p:cNvPr>
                      <p:cNvSpPr/>
                      <p:nvPr/>
                    </p:nvSpPr>
                    <p:spPr>
                      <a:xfrm>
                        <a:off x="2183745" y="2895588"/>
                        <a:ext cx="438150" cy="26670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3" name="正方形/長方形 32">
                        <a:extLst>
                          <a:ext uri="{FF2B5EF4-FFF2-40B4-BE49-F238E27FC236}">
                            <a16:creationId xmlns:a16="http://schemas.microsoft.com/office/drawing/2014/main" id="{502A7429-458E-47DB-A02F-947D26512CCC}"/>
                          </a:ext>
                        </a:extLst>
                      </p:cNvPr>
                      <p:cNvSpPr/>
                      <p:nvPr/>
                    </p:nvSpPr>
                    <p:spPr>
                      <a:xfrm>
                        <a:off x="2698095" y="2895588"/>
                        <a:ext cx="438150" cy="24765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4" name="正方形/長方形 33">
                        <a:extLst>
                          <a:ext uri="{FF2B5EF4-FFF2-40B4-BE49-F238E27FC236}">
                            <a16:creationId xmlns:a16="http://schemas.microsoft.com/office/drawing/2014/main" id="{5EB2599C-01B9-41BE-B521-CC9D4AD3C235}"/>
                          </a:ext>
                        </a:extLst>
                      </p:cNvPr>
                      <p:cNvSpPr/>
                      <p:nvPr/>
                    </p:nvSpPr>
                    <p:spPr>
                      <a:xfrm>
                        <a:off x="3231495" y="2895588"/>
                        <a:ext cx="438150" cy="24765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5" name="正方形/長方形 34">
                        <a:extLst>
                          <a:ext uri="{FF2B5EF4-FFF2-40B4-BE49-F238E27FC236}">
                            <a16:creationId xmlns:a16="http://schemas.microsoft.com/office/drawing/2014/main" id="{CC8F81C4-912B-483C-8F3A-5FB43BB0317F}"/>
                          </a:ext>
                        </a:extLst>
                      </p:cNvPr>
                      <p:cNvSpPr/>
                      <p:nvPr/>
                    </p:nvSpPr>
                    <p:spPr>
                      <a:xfrm>
                        <a:off x="3783945" y="2886063"/>
                        <a:ext cx="409575" cy="257175"/>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6" name="正方形/長方形 35">
                        <a:extLst>
                          <a:ext uri="{FF2B5EF4-FFF2-40B4-BE49-F238E27FC236}">
                            <a16:creationId xmlns:a16="http://schemas.microsoft.com/office/drawing/2014/main" id="{F75C93AE-2878-42CE-B770-FC9004B72239}"/>
                          </a:ext>
                        </a:extLst>
                      </p:cNvPr>
                      <p:cNvSpPr/>
                      <p:nvPr/>
                    </p:nvSpPr>
                    <p:spPr>
                      <a:xfrm>
                        <a:off x="4307820" y="2886063"/>
                        <a:ext cx="276225" cy="257175"/>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7" name="正方形/長方形 36">
                        <a:extLst>
                          <a:ext uri="{FF2B5EF4-FFF2-40B4-BE49-F238E27FC236}">
                            <a16:creationId xmlns:a16="http://schemas.microsoft.com/office/drawing/2014/main" id="{6F3B6FEB-2700-43C5-BDB0-9DD071CBD8E9}"/>
                          </a:ext>
                        </a:extLst>
                      </p:cNvPr>
                      <p:cNvSpPr/>
                      <p:nvPr/>
                    </p:nvSpPr>
                    <p:spPr>
                      <a:xfrm>
                        <a:off x="1269345" y="2295513"/>
                        <a:ext cx="361950" cy="238125"/>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8" name="正方形/長方形 37">
                        <a:extLst>
                          <a:ext uri="{FF2B5EF4-FFF2-40B4-BE49-F238E27FC236}">
                            <a16:creationId xmlns:a16="http://schemas.microsoft.com/office/drawing/2014/main" id="{097AFC5F-73D9-4808-9EF7-A640A3DD7044}"/>
                          </a:ext>
                        </a:extLst>
                      </p:cNvPr>
                      <p:cNvSpPr/>
                      <p:nvPr/>
                    </p:nvSpPr>
                    <p:spPr>
                      <a:xfrm>
                        <a:off x="2221845" y="2266938"/>
                        <a:ext cx="428625" cy="257175"/>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9" name="正方形/長方形 38">
                        <a:extLst>
                          <a:ext uri="{FF2B5EF4-FFF2-40B4-BE49-F238E27FC236}">
                            <a16:creationId xmlns:a16="http://schemas.microsoft.com/office/drawing/2014/main" id="{9459BB87-8E1F-41FB-89D1-086C91C38DA7}"/>
                          </a:ext>
                        </a:extLst>
                      </p:cNvPr>
                      <p:cNvSpPr/>
                      <p:nvPr/>
                    </p:nvSpPr>
                    <p:spPr>
                      <a:xfrm>
                        <a:off x="2755245" y="2266938"/>
                        <a:ext cx="428625" cy="257175"/>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0" name="正方形/長方形 39">
                        <a:extLst>
                          <a:ext uri="{FF2B5EF4-FFF2-40B4-BE49-F238E27FC236}">
                            <a16:creationId xmlns:a16="http://schemas.microsoft.com/office/drawing/2014/main" id="{4AE1B3BA-98E4-4636-ADE4-2567B53A639A}"/>
                          </a:ext>
                        </a:extLst>
                      </p:cNvPr>
                      <p:cNvSpPr/>
                      <p:nvPr/>
                    </p:nvSpPr>
                    <p:spPr>
                      <a:xfrm>
                        <a:off x="3260070" y="2276463"/>
                        <a:ext cx="409575" cy="22860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1" name="正方形/長方形 40">
                        <a:extLst>
                          <a:ext uri="{FF2B5EF4-FFF2-40B4-BE49-F238E27FC236}">
                            <a16:creationId xmlns:a16="http://schemas.microsoft.com/office/drawing/2014/main" id="{456C3F9D-C873-4A5E-A0C3-522E96DCDDC2}"/>
                          </a:ext>
                        </a:extLst>
                      </p:cNvPr>
                      <p:cNvSpPr/>
                      <p:nvPr/>
                    </p:nvSpPr>
                    <p:spPr>
                      <a:xfrm>
                        <a:off x="5641320" y="2828913"/>
                        <a:ext cx="219075" cy="20955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2" name="フリーフォーム 24">
                        <a:extLst>
                          <a:ext uri="{FF2B5EF4-FFF2-40B4-BE49-F238E27FC236}">
                            <a16:creationId xmlns:a16="http://schemas.microsoft.com/office/drawing/2014/main" id="{3A9F4000-E40D-4AD9-8267-4810ADB5777D}"/>
                          </a:ext>
                        </a:extLst>
                      </p:cNvPr>
                      <p:cNvSpPr/>
                      <p:nvPr/>
                    </p:nvSpPr>
                    <p:spPr>
                      <a:xfrm>
                        <a:off x="5404524" y="2818674"/>
                        <a:ext cx="213166" cy="236070"/>
                      </a:xfrm>
                      <a:custGeom>
                        <a:avLst/>
                        <a:gdLst>
                          <a:gd name="connsiteX0" fmla="*/ 27246 w 213166"/>
                          <a:gd name="connsiteY0" fmla="*/ 10239 h 236070"/>
                          <a:gd name="connsiteX1" fmla="*/ 151071 w 213166"/>
                          <a:gd name="connsiteY1" fmla="*/ 10239 h 236070"/>
                          <a:gd name="connsiteX2" fmla="*/ 189171 w 213166"/>
                          <a:gd name="connsiteY2" fmla="*/ 19764 h 236070"/>
                          <a:gd name="connsiteX3" fmla="*/ 198696 w 213166"/>
                          <a:gd name="connsiteY3" fmla="*/ 134064 h 236070"/>
                          <a:gd name="connsiteX4" fmla="*/ 198696 w 213166"/>
                          <a:gd name="connsiteY4" fmla="*/ 219789 h 236070"/>
                          <a:gd name="connsiteX5" fmla="*/ 8196 w 213166"/>
                          <a:gd name="connsiteY5" fmla="*/ 229314 h 236070"/>
                          <a:gd name="connsiteX6" fmla="*/ 36771 w 213166"/>
                          <a:gd name="connsiteY6" fmla="*/ 143589 h 236070"/>
                          <a:gd name="connsiteX7" fmla="*/ 27246 w 213166"/>
                          <a:gd name="connsiteY7" fmla="*/ 10239 h 23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166" h="236070">
                            <a:moveTo>
                              <a:pt x="27246" y="10239"/>
                            </a:moveTo>
                            <a:cubicBezTo>
                              <a:pt x="46296" y="-11986"/>
                              <a:pt x="124084" y="8652"/>
                              <a:pt x="151071" y="10239"/>
                            </a:cubicBezTo>
                            <a:cubicBezTo>
                              <a:pt x="178058" y="11826"/>
                              <a:pt x="181234" y="-874"/>
                              <a:pt x="189171" y="19764"/>
                            </a:cubicBezTo>
                            <a:cubicBezTo>
                              <a:pt x="197109" y="40402"/>
                              <a:pt x="197109" y="100727"/>
                              <a:pt x="198696" y="134064"/>
                            </a:cubicBezTo>
                            <a:cubicBezTo>
                              <a:pt x="200283" y="167401"/>
                              <a:pt x="230446" y="203914"/>
                              <a:pt x="198696" y="219789"/>
                            </a:cubicBezTo>
                            <a:cubicBezTo>
                              <a:pt x="166946" y="235664"/>
                              <a:pt x="35183" y="242014"/>
                              <a:pt x="8196" y="229314"/>
                            </a:cubicBezTo>
                            <a:cubicBezTo>
                              <a:pt x="-18791" y="216614"/>
                              <a:pt x="28833" y="173752"/>
                              <a:pt x="36771" y="143589"/>
                            </a:cubicBezTo>
                            <a:cubicBezTo>
                              <a:pt x="44709" y="113426"/>
                              <a:pt x="8196" y="32464"/>
                              <a:pt x="27246" y="10239"/>
                            </a:cubicBezTo>
                            <a:close/>
                          </a:path>
                        </a:pathLst>
                      </a:cu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3" name="正方形/長方形 42">
                        <a:extLst>
                          <a:ext uri="{FF2B5EF4-FFF2-40B4-BE49-F238E27FC236}">
                            <a16:creationId xmlns:a16="http://schemas.microsoft.com/office/drawing/2014/main" id="{05970D09-B528-4D8C-99DB-02251D59C067}"/>
                          </a:ext>
                        </a:extLst>
                      </p:cNvPr>
                      <p:cNvSpPr/>
                      <p:nvPr/>
                    </p:nvSpPr>
                    <p:spPr>
                      <a:xfrm>
                        <a:off x="1955145" y="2895588"/>
                        <a:ext cx="114300" cy="26670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4" name="フリーフォーム 26">
                        <a:extLst>
                          <a:ext uri="{FF2B5EF4-FFF2-40B4-BE49-F238E27FC236}">
                            <a16:creationId xmlns:a16="http://schemas.microsoft.com/office/drawing/2014/main" id="{9D0C2F7D-BE89-4BD5-831C-55B9A2780AC1}"/>
                          </a:ext>
                        </a:extLst>
                      </p:cNvPr>
                      <p:cNvSpPr/>
                      <p:nvPr/>
                    </p:nvSpPr>
                    <p:spPr>
                      <a:xfrm>
                        <a:off x="5959510" y="2809754"/>
                        <a:ext cx="111478" cy="259156"/>
                      </a:xfrm>
                      <a:custGeom>
                        <a:avLst/>
                        <a:gdLst>
                          <a:gd name="connsiteX0" fmla="*/ 24710 w 111478"/>
                          <a:gd name="connsiteY0" fmla="*/ 109 h 259156"/>
                          <a:gd name="connsiteX1" fmla="*/ 15185 w 111478"/>
                          <a:gd name="connsiteY1" fmla="*/ 190609 h 259156"/>
                          <a:gd name="connsiteX2" fmla="*/ 5660 w 111478"/>
                          <a:gd name="connsiteY2" fmla="*/ 257284 h 259156"/>
                          <a:gd name="connsiteX3" fmla="*/ 110435 w 111478"/>
                          <a:gd name="connsiteY3" fmla="*/ 219184 h 259156"/>
                          <a:gd name="connsiteX4" fmla="*/ 24710 w 111478"/>
                          <a:gd name="connsiteY4" fmla="*/ 109 h 25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78" h="259156">
                            <a:moveTo>
                              <a:pt x="24710" y="109"/>
                            </a:moveTo>
                            <a:cubicBezTo>
                              <a:pt x="8835" y="-4653"/>
                              <a:pt x="18360" y="147747"/>
                              <a:pt x="15185" y="190609"/>
                            </a:cubicBezTo>
                            <a:cubicBezTo>
                              <a:pt x="12010" y="233471"/>
                              <a:pt x="-10215" y="252522"/>
                              <a:pt x="5660" y="257284"/>
                            </a:cubicBezTo>
                            <a:cubicBezTo>
                              <a:pt x="21535" y="262046"/>
                              <a:pt x="99323" y="260459"/>
                              <a:pt x="110435" y="219184"/>
                            </a:cubicBezTo>
                            <a:cubicBezTo>
                              <a:pt x="121547" y="177909"/>
                              <a:pt x="40585" y="4871"/>
                              <a:pt x="24710" y="109"/>
                            </a:cubicBezTo>
                            <a:close/>
                          </a:path>
                        </a:pathLst>
                      </a:custGeom>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5" name="フリーフォーム 28">
                        <a:extLst>
                          <a:ext uri="{FF2B5EF4-FFF2-40B4-BE49-F238E27FC236}">
                            <a16:creationId xmlns:a16="http://schemas.microsoft.com/office/drawing/2014/main" id="{21C22475-CF01-4899-9F65-17AC3E3ECC89}"/>
                          </a:ext>
                        </a:extLst>
                      </p:cNvPr>
                      <p:cNvSpPr/>
                      <p:nvPr/>
                    </p:nvSpPr>
                    <p:spPr>
                      <a:xfrm>
                        <a:off x="3668587" y="2227964"/>
                        <a:ext cx="744026" cy="497821"/>
                      </a:xfrm>
                      <a:custGeom>
                        <a:avLst/>
                        <a:gdLst>
                          <a:gd name="connsiteX0" fmla="*/ 744008 w 744026"/>
                          <a:gd name="connsiteY0" fmla="*/ 496174 h 497821"/>
                          <a:gd name="connsiteX1" fmla="*/ 534458 w 744026"/>
                          <a:gd name="connsiteY1" fmla="*/ 372349 h 497821"/>
                          <a:gd name="connsiteX2" fmla="*/ 77258 w 744026"/>
                          <a:gd name="connsiteY2" fmla="*/ 277099 h 497821"/>
                          <a:gd name="connsiteX3" fmla="*/ 10583 w 744026"/>
                          <a:gd name="connsiteY3" fmla="*/ 86599 h 497821"/>
                          <a:gd name="connsiteX4" fmla="*/ 1058 w 744026"/>
                          <a:gd name="connsiteY4" fmla="*/ 48499 h 497821"/>
                          <a:gd name="connsiteX5" fmla="*/ 20108 w 744026"/>
                          <a:gd name="connsiteY5" fmla="*/ 19924 h 497821"/>
                          <a:gd name="connsiteX6" fmla="*/ 96308 w 744026"/>
                          <a:gd name="connsiteY6" fmla="*/ 874 h 497821"/>
                          <a:gd name="connsiteX7" fmla="*/ 239183 w 744026"/>
                          <a:gd name="connsiteY7" fmla="*/ 48499 h 497821"/>
                          <a:gd name="connsiteX8" fmla="*/ 524933 w 744026"/>
                          <a:gd name="connsiteY8" fmla="*/ 277099 h 497821"/>
                          <a:gd name="connsiteX9" fmla="*/ 744008 w 744026"/>
                          <a:gd name="connsiteY9" fmla="*/ 496174 h 49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4026" h="497821">
                            <a:moveTo>
                              <a:pt x="744008" y="496174"/>
                            </a:moveTo>
                            <a:cubicBezTo>
                              <a:pt x="745596" y="512049"/>
                              <a:pt x="645583" y="408861"/>
                              <a:pt x="534458" y="372349"/>
                            </a:cubicBezTo>
                            <a:cubicBezTo>
                              <a:pt x="423333" y="335837"/>
                              <a:pt x="164571" y="324724"/>
                              <a:pt x="77258" y="277099"/>
                            </a:cubicBezTo>
                            <a:cubicBezTo>
                              <a:pt x="-10055" y="229474"/>
                              <a:pt x="23283" y="124699"/>
                              <a:pt x="10583" y="86599"/>
                            </a:cubicBezTo>
                            <a:cubicBezTo>
                              <a:pt x="-2117" y="48499"/>
                              <a:pt x="-529" y="59611"/>
                              <a:pt x="1058" y="48499"/>
                            </a:cubicBezTo>
                            <a:cubicBezTo>
                              <a:pt x="2645" y="37387"/>
                              <a:pt x="4233" y="27861"/>
                              <a:pt x="20108" y="19924"/>
                            </a:cubicBezTo>
                            <a:cubicBezTo>
                              <a:pt x="35983" y="11987"/>
                              <a:pt x="59795" y="-3889"/>
                              <a:pt x="96308" y="874"/>
                            </a:cubicBezTo>
                            <a:cubicBezTo>
                              <a:pt x="132820" y="5636"/>
                              <a:pt x="167746" y="2462"/>
                              <a:pt x="239183" y="48499"/>
                            </a:cubicBezTo>
                            <a:cubicBezTo>
                              <a:pt x="310620" y="94536"/>
                              <a:pt x="442383" y="200899"/>
                              <a:pt x="524933" y="277099"/>
                            </a:cubicBezTo>
                            <a:cubicBezTo>
                              <a:pt x="607483" y="353299"/>
                              <a:pt x="742420" y="480299"/>
                              <a:pt x="744008" y="496174"/>
                            </a:cubicBezTo>
                            <a:close/>
                          </a:path>
                        </a:pathLst>
                      </a:custGeom>
                      <a:solidFill>
                        <a:schemeClr val="tx1">
                          <a:alpha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6" name="フリーフォーム 29">
                        <a:extLst>
                          <a:ext uri="{FF2B5EF4-FFF2-40B4-BE49-F238E27FC236}">
                            <a16:creationId xmlns:a16="http://schemas.microsoft.com/office/drawing/2014/main" id="{AC4002C5-B123-49A3-86B4-E30EB3404E79}"/>
                          </a:ext>
                        </a:extLst>
                      </p:cNvPr>
                      <p:cNvSpPr/>
                      <p:nvPr/>
                    </p:nvSpPr>
                    <p:spPr>
                      <a:xfrm>
                        <a:off x="877131" y="2891717"/>
                        <a:ext cx="68364" cy="308671"/>
                      </a:xfrm>
                      <a:custGeom>
                        <a:avLst/>
                        <a:gdLst>
                          <a:gd name="connsiteX0" fmla="*/ 68364 w 68364"/>
                          <a:gd name="connsiteY0" fmla="*/ 3871 h 308671"/>
                          <a:gd name="connsiteX1" fmla="*/ 58839 w 68364"/>
                          <a:gd name="connsiteY1" fmla="*/ 308671 h 308671"/>
                          <a:gd name="connsiteX2" fmla="*/ 58839 w 68364"/>
                          <a:gd name="connsiteY2" fmla="*/ 308671 h 308671"/>
                          <a:gd name="connsiteX3" fmla="*/ 1689 w 68364"/>
                          <a:gd name="connsiteY3" fmla="*/ 241996 h 308671"/>
                          <a:gd name="connsiteX4" fmla="*/ 20739 w 68364"/>
                          <a:gd name="connsiteY4" fmla="*/ 22921 h 308671"/>
                          <a:gd name="connsiteX5" fmla="*/ 68364 w 68364"/>
                          <a:gd name="connsiteY5" fmla="*/ 3871 h 30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64" h="308671">
                            <a:moveTo>
                              <a:pt x="68364" y="3871"/>
                            </a:moveTo>
                            <a:lnTo>
                              <a:pt x="58839" y="308671"/>
                            </a:lnTo>
                            <a:lnTo>
                              <a:pt x="58839" y="308671"/>
                            </a:lnTo>
                            <a:cubicBezTo>
                              <a:pt x="49314" y="297559"/>
                              <a:pt x="8039" y="289621"/>
                              <a:pt x="1689" y="241996"/>
                            </a:cubicBezTo>
                            <a:cubicBezTo>
                              <a:pt x="-4661" y="194371"/>
                              <a:pt x="8039" y="59434"/>
                              <a:pt x="20739" y="22921"/>
                            </a:cubicBezTo>
                            <a:cubicBezTo>
                              <a:pt x="33439" y="-13592"/>
                              <a:pt x="55664" y="4664"/>
                              <a:pt x="68364" y="387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7" name="フリーフォーム 30">
                        <a:extLst>
                          <a:ext uri="{FF2B5EF4-FFF2-40B4-BE49-F238E27FC236}">
                            <a16:creationId xmlns:a16="http://schemas.microsoft.com/office/drawing/2014/main" id="{B7B4927B-AC91-4AD0-A4AD-2CFE587A1C86}"/>
                          </a:ext>
                        </a:extLst>
                      </p:cNvPr>
                      <p:cNvSpPr/>
                      <p:nvPr/>
                    </p:nvSpPr>
                    <p:spPr>
                      <a:xfrm>
                        <a:off x="764520" y="2906011"/>
                        <a:ext cx="77784" cy="173315"/>
                      </a:xfrm>
                      <a:custGeom>
                        <a:avLst/>
                        <a:gdLst>
                          <a:gd name="connsiteX0" fmla="*/ 47625 w 77784"/>
                          <a:gd name="connsiteY0" fmla="*/ 170552 h 173315"/>
                          <a:gd name="connsiteX1" fmla="*/ 0 w 77784"/>
                          <a:gd name="connsiteY1" fmla="*/ 113402 h 173315"/>
                          <a:gd name="connsiteX2" fmla="*/ 9525 w 77784"/>
                          <a:gd name="connsiteY2" fmla="*/ 8627 h 173315"/>
                          <a:gd name="connsiteX3" fmla="*/ 76200 w 77784"/>
                          <a:gd name="connsiteY3" fmla="*/ 27677 h 173315"/>
                          <a:gd name="connsiteX4" fmla="*/ 47625 w 77784"/>
                          <a:gd name="connsiteY4" fmla="*/ 170552 h 173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84" h="173315">
                            <a:moveTo>
                              <a:pt x="47625" y="170552"/>
                            </a:moveTo>
                            <a:cubicBezTo>
                              <a:pt x="34925" y="184840"/>
                              <a:pt x="6350" y="140389"/>
                              <a:pt x="0" y="113402"/>
                            </a:cubicBezTo>
                            <a:cubicBezTo>
                              <a:pt x="-6350" y="86415"/>
                              <a:pt x="-3175" y="22914"/>
                              <a:pt x="9525" y="8627"/>
                            </a:cubicBezTo>
                            <a:cubicBezTo>
                              <a:pt x="22225" y="-5661"/>
                              <a:pt x="68263" y="-4073"/>
                              <a:pt x="76200" y="27677"/>
                            </a:cubicBezTo>
                            <a:cubicBezTo>
                              <a:pt x="84137" y="59427"/>
                              <a:pt x="60325" y="156264"/>
                              <a:pt x="47625" y="1705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8" name="直角三角形 47">
                        <a:extLst>
                          <a:ext uri="{FF2B5EF4-FFF2-40B4-BE49-F238E27FC236}">
                            <a16:creationId xmlns:a16="http://schemas.microsoft.com/office/drawing/2014/main" id="{796A7569-DFFA-4B86-A04B-563CDA1F78DA}"/>
                          </a:ext>
                        </a:extLst>
                      </p:cNvPr>
                      <p:cNvSpPr/>
                      <p:nvPr/>
                    </p:nvSpPr>
                    <p:spPr>
                      <a:xfrm flipH="1" flipV="1">
                        <a:off x="612120" y="2905113"/>
                        <a:ext cx="104775" cy="762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9" name="円/楕円 33">
                        <a:extLst>
                          <a:ext uri="{FF2B5EF4-FFF2-40B4-BE49-F238E27FC236}">
                            <a16:creationId xmlns:a16="http://schemas.microsoft.com/office/drawing/2014/main" id="{9D6130B0-0CD6-466B-BDD3-A398CA02157C}"/>
                          </a:ext>
                        </a:extLst>
                      </p:cNvPr>
                      <p:cNvSpPr/>
                      <p:nvPr/>
                    </p:nvSpPr>
                    <p:spPr>
                      <a:xfrm>
                        <a:off x="1669395" y="2705089"/>
                        <a:ext cx="95250" cy="95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0" name="円/楕円 36">
                        <a:extLst>
                          <a:ext uri="{FF2B5EF4-FFF2-40B4-BE49-F238E27FC236}">
                            <a16:creationId xmlns:a16="http://schemas.microsoft.com/office/drawing/2014/main" id="{7BD3EAF3-829D-4DB7-AF6F-0114AABCA61B}"/>
                          </a:ext>
                        </a:extLst>
                      </p:cNvPr>
                      <p:cNvSpPr/>
                      <p:nvPr/>
                    </p:nvSpPr>
                    <p:spPr>
                      <a:xfrm>
                        <a:off x="1383645" y="2705088"/>
                        <a:ext cx="95250" cy="95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1" name="円/楕円 37">
                        <a:extLst>
                          <a:ext uri="{FF2B5EF4-FFF2-40B4-BE49-F238E27FC236}">
                            <a16:creationId xmlns:a16="http://schemas.microsoft.com/office/drawing/2014/main" id="{E8E4FF2B-235E-495B-83A2-FB6B8B860813}"/>
                          </a:ext>
                        </a:extLst>
                      </p:cNvPr>
                      <p:cNvSpPr/>
                      <p:nvPr/>
                    </p:nvSpPr>
                    <p:spPr>
                      <a:xfrm>
                        <a:off x="1533526" y="2707763"/>
                        <a:ext cx="95250" cy="95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2" name="円/楕円 39">
                        <a:extLst>
                          <a:ext uri="{FF2B5EF4-FFF2-40B4-BE49-F238E27FC236}">
                            <a16:creationId xmlns:a16="http://schemas.microsoft.com/office/drawing/2014/main" id="{8683D576-ACE3-4814-9645-414026DB72E9}"/>
                          </a:ext>
                        </a:extLst>
                      </p:cNvPr>
                      <p:cNvSpPr/>
                      <p:nvPr/>
                    </p:nvSpPr>
                    <p:spPr>
                      <a:xfrm>
                        <a:off x="1231245" y="2695563"/>
                        <a:ext cx="95250" cy="95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3" name="円/楕円 41">
                        <a:extLst>
                          <a:ext uri="{FF2B5EF4-FFF2-40B4-BE49-F238E27FC236}">
                            <a16:creationId xmlns:a16="http://schemas.microsoft.com/office/drawing/2014/main" id="{3489CF27-7D9C-4981-B7F0-AA2B163E60F3}"/>
                          </a:ext>
                        </a:extLst>
                      </p:cNvPr>
                      <p:cNvSpPr/>
                      <p:nvPr/>
                    </p:nvSpPr>
                    <p:spPr>
                      <a:xfrm>
                        <a:off x="1069320" y="2695563"/>
                        <a:ext cx="95250" cy="95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grpSp>
                <p:nvGrpSpPr>
                  <p:cNvPr id="20" name="グループ化 19">
                    <a:extLst>
                      <a:ext uri="{FF2B5EF4-FFF2-40B4-BE49-F238E27FC236}">
                        <a16:creationId xmlns:a16="http://schemas.microsoft.com/office/drawing/2014/main" id="{5AB34250-AEF1-4113-BB5C-FBE02D84088F}"/>
                      </a:ext>
                    </a:extLst>
                  </p:cNvPr>
                  <p:cNvGrpSpPr/>
                  <p:nvPr/>
                </p:nvGrpSpPr>
                <p:grpSpPr>
                  <a:xfrm>
                    <a:off x="5012676" y="438146"/>
                    <a:ext cx="152400" cy="150495"/>
                    <a:chOff x="5012676" y="438146"/>
                    <a:chExt cx="762000" cy="752475"/>
                  </a:xfrm>
                </p:grpSpPr>
                <p:sp>
                  <p:nvSpPr>
                    <p:cNvPr id="21" name="円/楕円 45">
                      <a:extLst>
                        <a:ext uri="{FF2B5EF4-FFF2-40B4-BE49-F238E27FC236}">
                          <a16:creationId xmlns:a16="http://schemas.microsoft.com/office/drawing/2014/main" id="{FFDDC7CB-F101-4A63-BEFD-8CE42620E36C}"/>
                        </a:ext>
                      </a:extLst>
                    </p:cNvPr>
                    <p:cNvSpPr/>
                    <p:nvPr/>
                  </p:nvSpPr>
                  <p:spPr>
                    <a:xfrm>
                      <a:off x="5012676" y="438146"/>
                      <a:ext cx="762000" cy="75247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2" name="円/楕円 46">
                      <a:extLst>
                        <a:ext uri="{FF2B5EF4-FFF2-40B4-BE49-F238E27FC236}">
                          <a16:creationId xmlns:a16="http://schemas.microsoft.com/office/drawing/2014/main" id="{D5BFCD41-4FFE-4DDD-AB93-5932B675DD2D}"/>
                        </a:ext>
                      </a:extLst>
                    </p:cNvPr>
                    <p:cNvSpPr/>
                    <p:nvPr/>
                  </p:nvSpPr>
                  <p:spPr>
                    <a:xfrm>
                      <a:off x="5250801" y="628646"/>
                      <a:ext cx="504825" cy="4953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grpSp>
              <p:nvGrpSpPr>
                <p:cNvPr id="10" name="グループ化 9">
                  <a:extLst>
                    <a:ext uri="{FF2B5EF4-FFF2-40B4-BE49-F238E27FC236}">
                      <a16:creationId xmlns:a16="http://schemas.microsoft.com/office/drawing/2014/main" id="{FFF7978F-47C0-4BC7-92C4-A8BEF392AFC1}"/>
                    </a:ext>
                  </a:extLst>
                </p:cNvPr>
                <p:cNvGrpSpPr/>
                <p:nvPr/>
              </p:nvGrpSpPr>
              <p:grpSpPr>
                <a:xfrm>
                  <a:off x="4717412" y="0"/>
                  <a:ext cx="586377" cy="354373"/>
                  <a:chOff x="4717411" y="0"/>
                  <a:chExt cx="5276850" cy="3193164"/>
                </a:xfrm>
              </p:grpSpPr>
              <p:grpSp>
                <p:nvGrpSpPr>
                  <p:cNvPr id="11" name="グループ化 10">
                    <a:extLst>
                      <a:ext uri="{FF2B5EF4-FFF2-40B4-BE49-F238E27FC236}">
                        <a16:creationId xmlns:a16="http://schemas.microsoft.com/office/drawing/2014/main" id="{1CBDE5F0-9B83-42C9-9E98-AB358546D67C}"/>
                      </a:ext>
                    </a:extLst>
                  </p:cNvPr>
                  <p:cNvGrpSpPr/>
                  <p:nvPr/>
                </p:nvGrpSpPr>
                <p:grpSpPr>
                  <a:xfrm>
                    <a:off x="4907850" y="151597"/>
                    <a:ext cx="4886475" cy="3041567"/>
                    <a:chOff x="4907850" y="151597"/>
                    <a:chExt cx="4886475" cy="3041567"/>
                  </a:xfrm>
                </p:grpSpPr>
                <p:sp>
                  <p:nvSpPr>
                    <p:cNvPr id="17" name="フリーフォーム: 図形 16">
                      <a:extLst>
                        <a:ext uri="{FF2B5EF4-FFF2-40B4-BE49-F238E27FC236}">
                          <a16:creationId xmlns:a16="http://schemas.microsoft.com/office/drawing/2014/main" id="{8D5563EE-B817-4879-B2B7-8184FC53D464}"/>
                        </a:ext>
                      </a:extLst>
                    </p:cNvPr>
                    <p:cNvSpPr/>
                    <p:nvPr/>
                  </p:nvSpPr>
                  <p:spPr>
                    <a:xfrm>
                      <a:off x="4907850" y="151597"/>
                      <a:ext cx="4886475" cy="2725949"/>
                    </a:xfrm>
                    <a:custGeom>
                      <a:avLst/>
                      <a:gdLst>
                        <a:gd name="connsiteX0" fmla="*/ 61 w 4886475"/>
                        <a:gd name="connsiteY0" fmla="*/ 1153328 h 2725949"/>
                        <a:gd name="connsiteX1" fmla="*/ 161986 w 4886475"/>
                        <a:gd name="connsiteY1" fmla="*/ 1591478 h 2725949"/>
                        <a:gd name="connsiteX2" fmla="*/ 266761 w 4886475"/>
                        <a:gd name="connsiteY2" fmla="*/ 1934378 h 2725949"/>
                        <a:gd name="connsiteX3" fmla="*/ 362011 w 4886475"/>
                        <a:gd name="connsiteY3" fmla="*/ 2267753 h 2725949"/>
                        <a:gd name="connsiteX4" fmla="*/ 438211 w 4886475"/>
                        <a:gd name="connsiteY4" fmla="*/ 2601128 h 2725949"/>
                        <a:gd name="connsiteX5" fmla="*/ 457261 w 4886475"/>
                        <a:gd name="connsiteY5" fmla="*/ 2658278 h 2725949"/>
                        <a:gd name="connsiteX6" fmla="*/ 485836 w 4886475"/>
                        <a:gd name="connsiteY6" fmla="*/ 2715428 h 2725949"/>
                        <a:gd name="connsiteX7" fmla="*/ 828736 w 4886475"/>
                        <a:gd name="connsiteY7" fmla="*/ 2429678 h 2725949"/>
                        <a:gd name="connsiteX8" fmla="*/ 1847911 w 4886475"/>
                        <a:gd name="connsiteY8" fmla="*/ 2439203 h 2725949"/>
                        <a:gd name="connsiteX9" fmla="*/ 3448111 w 4886475"/>
                        <a:gd name="connsiteY9" fmla="*/ 2505878 h 2725949"/>
                        <a:gd name="connsiteX10" fmla="*/ 4105336 w 4886475"/>
                        <a:gd name="connsiteY10" fmla="*/ 2563028 h 2725949"/>
                        <a:gd name="connsiteX11" fmla="*/ 4362511 w 4886475"/>
                        <a:gd name="connsiteY11" fmla="*/ 2553503 h 2725949"/>
                        <a:gd name="connsiteX12" fmla="*/ 4514911 w 4886475"/>
                        <a:gd name="connsiteY12" fmla="*/ 2134403 h 2725949"/>
                        <a:gd name="connsiteX13" fmla="*/ 4629211 w 4886475"/>
                        <a:gd name="connsiteY13" fmla="*/ 1848653 h 2725949"/>
                        <a:gd name="connsiteX14" fmla="*/ 4753036 w 4886475"/>
                        <a:gd name="connsiteY14" fmla="*/ 1534328 h 2725949"/>
                        <a:gd name="connsiteX15" fmla="*/ 4886386 w 4886475"/>
                        <a:gd name="connsiteY15" fmla="*/ 1105703 h 2725949"/>
                        <a:gd name="connsiteX16" fmla="*/ 4772086 w 4886475"/>
                        <a:gd name="connsiteY16" fmla="*/ 1229528 h 2725949"/>
                        <a:gd name="connsiteX17" fmla="*/ 4676836 w 4886475"/>
                        <a:gd name="connsiteY17" fmla="*/ 1353353 h 2725949"/>
                        <a:gd name="connsiteX18" fmla="*/ 4533961 w 4886475"/>
                        <a:gd name="connsiteY18" fmla="*/ 1572428 h 2725949"/>
                        <a:gd name="connsiteX19" fmla="*/ 4295836 w 4886475"/>
                        <a:gd name="connsiteY19" fmla="*/ 1791503 h 2725949"/>
                        <a:gd name="connsiteX20" fmla="*/ 4095811 w 4886475"/>
                        <a:gd name="connsiteY20" fmla="*/ 1867703 h 2725949"/>
                        <a:gd name="connsiteX21" fmla="*/ 3924361 w 4886475"/>
                        <a:gd name="connsiteY21" fmla="*/ 1810553 h 2725949"/>
                        <a:gd name="connsiteX22" fmla="*/ 3848161 w 4886475"/>
                        <a:gd name="connsiteY22" fmla="*/ 1591478 h 2725949"/>
                        <a:gd name="connsiteX23" fmla="*/ 3867211 w 4886475"/>
                        <a:gd name="connsiteY23" fmla="*/ 1134278 h 2725949"/>
                        <a:gd name="connsiteX24" fmla="*/ 3705286 w 4886475"/>
                        <a:gd name="connsiteY24" fmla="*/ 1381928 h 2725949"/>
                        <a:gd name="connsiteX25" fmla="*/ 3524311 w 4886475"/>
                        <a:gd name="connsiteY25" fmla="*/ 1496228 h 2725949"/>
                        <a:gd name="connsiteX26" fmla="*/ 3362386 w 4886475"/>
                        <a:gd name="connsiteY26" fmla="*/ 1572428 h 2725949"/>
                        <a:gd name="connsiteX27" fmla="*/ 3114736 w 4886475"/>
                        <a:gd name="connsiteY27" fmla="*/ 1496228 h 2725949"/>
                        <a:gd name="connsiteX28" fmla="*/ 2962336 w 4886475"/>
                        <a:gd name="connsiteY28" fmla="*/ 1305728 h 2725949"/>
                        <a:gd name="connsiteX29" fmla="*/ 2781361 w 4886475"/>
                        <a:gd name="connsiteY29" fmla="*/ 953303 h 2725949"/>
                        <a:gd name="connsiteX30" fmla="*/ 2657536 w 4886475"/>
                        <a:gd name="connsiteY30" fmla="*/ 648503 h 2725949"/>
                        <a:gd name="connsiteX31" fmla="*/ 2476561 w 4886475"/>
                        <a:gd name="connsiteY31" fmla="*/ 153203 h 2725949"/>
                        <a:gd name="connsiteX32" fmla="*/ 2371786 w 4886475"/>
                        <a:gd name="connsiteY32" fmla="*/ 38903 h 2725949"/>
                        <a:gd name="connsiteX33" fmla="*/ 2190811 w 4886475"/>
                        <a:gd name="connsiteY33" fmla="*/ 753278 h 2725949"/>
                        <a:gd name="connsiteX34" fmla="*/ 2047936 w 4886475"/>
                        <a:gd name="connsiteY34" fmla="*/ 1096178 h 2725949"/>
                        <a:gd name="connsiteX35" fmla="*/ 1952686 w 4886475"/>
                        <a:gd name="connsiteY35" fmla="*/ 1248578 h 2725949"/>
                        <a:gd name="connsiteX36" fmla="*/ 1838386 w 4886475"/>
                        <a:gd name="connsiteY36" fmla="*/ 1420028 h 2725949"/>
                        <a:gd name="connsiteX37" fmla="*/ 1609786 w 4886475"/>
                        <a:gd name="connsiteY37" fmla="*/ 1553378 h 2725949"/>
                        <a:gd name="connsiteX38" fmla="*/ 1419286 w 4886475"/>
                        <a:gd name="connsiteY38" fmla="*/ 1496228 h 2725949"/>
                        <a:gd name="connsiteX39" fmla="*/ 1257361 w 4886475"/>
                        <a:gd name="connsiteY39" fmla="*/ 1391453 h 2725949"/>
                        <a:gd name="connsiteX40" fmla="*/ 1171636 w 4886475"/>
                        <a:gd name="connsiteY40" fmla="*/ 1315253 h 2725949"/>
                        <a:gd name="connsiteX41" fmla="*/ 933511 w 4886475"/>
                        <a:gd name="connsiteY41" fmla="*/ 1086653 h 2725949"/>
                        <a:gd name="connsiteX42" fmla="*/ 1000186 w 4886475"/>
                        <a:gd name="connsiteY42" fmla="*/ 1239053 h 2725949"/>
                        <a:gd name="connsiteX43" fmla="*/ 1009711 w 4886475"/>
                        <a:gd name="connsiteY43" fmla="*/ 1496228 h 2725949"/>
                        <a:gd name="connsiteX44" fmla="*/ 952561 w 4886475"/>
                        <a:gd name="connsiteY44" fmla="*/ 1753403 h 2725949"/>
                        <a:gd name="connsiteX45" fmla="*/ 866836 w 4886475"/>
                        <a:gd name="connsiteY45" fmla="*/ 1829603 h 2725949"/>
                        <a:gd name="connsiteX46" fmla="*/ 828736 w 4886475"/>
                        <a:gd name="connsiteY46" fmla="*/ 1839128 h 2725949"/>
                        <a:gd name="connsiteX47" fmla="*/ 685861 w 4886475"/>
                        <a:gd name="connsiteY47" fmla="*/ 1848653 h 2725949"/>
                        <a:gd name="connsiteX48" fmla="*/ 438211 w 4886475"/>
                        <a:gd name="connsiteY48" fmla="*/ 1705778 h 2725949"/>
                        <a:gd name="connsiteX49" fmla="*/ 276286 w 4886475"/>
                        <a:gd name="connsiteY49" fmla="*/ 1486703 h 2725949"/>
                        <a:gd name="connsiteX50" fmla="*/ 181036 w 4886475"/>
                        <a:gd name="connsiteY50" fmla="*/ 1334303 h 2725949"/>
                        <a:gd name="connsiteX51" fmla="*/ 61 w 4886475"/>
                        <a:gd name="connsiteY51" fmla="*/ 1153328 h 27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86475" h="2725949">
                          <a:moveTo>
                            <a:pt x="61" y="1153328"/>
                          </a:moveTo>
                          <a:cubicBezTo>
                            <a:pt x="-3114" y="1196190"/>
                            <a:pt x="117536" y="1461303"/>
                            <a:pt x="161986" y="1591478"/>
                          </a:cubicBezTo>
                          <a:cubicBezTo>
                            <a:pt x="206436" y="1721653"/>
                            <a:pt x="233424" y="1821666"/>
                            <a:pt x="266761" y="1934378"/>
                          </a:cubicBezTo>
                          <a:cubicBezTo>
                            <a:pt x="300098" y="2047090"/>
                            <a:pt x="333436" y="2156628"/>
                            <a:pt x="362011" y="2267753"/>
                          </a:cubicBezTo>
                          <a:cubicBezTo>
                            <a:pt x="390586" y="2378878"/>
                            <a:pt x="422336" y="2536041"/>
                            <a:pt x="438211" y="2601128"/>
                          </a:cubicBezTo>
                          <a:cubicBezTo>
                            <a:pt x="454086" y="2666215"/>
                            <a:pt x="449324" y="2639228"/>
                            <a:pt x="457261" y="2658278"/>
                          </a:cubicBezTo>
                          <a:cubicBezTo>
                            <a:pt x="465198" y="2677328"/>
                            <a:pt x="423923" y="2753528"/>
                            <a:pt x="485836" y="2715428"/>
                          </a:cubicBezTo>
                          <a:cubicBezTo>
                            <a:pt x="547749" y="2677328"/>
                            <a:pt x="601724" y="2475715"/>
                            <a:pt x="828736" y="2429678"/>
                          </a:cubicBezTo>
                          <a:cubicBezTo>
                            <a:pt x="1055748" y="2383641"/>
                            <a:pt x="1411349" y="2426503"/>
                            <a:pt x="1847911" y="2439203"/>
                          </a:cubicBezTo>
                          <a:cubicBezTo>
                            <a:pt x="2284473" y="2451903"/>
                            <a:pt x="3071874" y="2485241"/>
                            <a:pt x="3448111" y="2505878"/>
                          </a:cubicBezTo>
                          <a:cubicBezTo>
                            <a:pt x="3824348" y="2526515"/>
                            <a:pt x="3952936" y="2555091"/>
                            <a:pt x="4105336" y="2563028"/>
                          </a:cubicBezTo>
                          <a:cubicBezTo>
                            <a:pt x="4257736" y="2570966"/>
                            <a:pt x="4294249" y="2624941"/>
                            <a:pt x="4362511" y="2553503"/>
                          </a:cubicBezTo>
                          <a:cubicBezTo>
                            <a:pt x="4430774" y="2482066"/>
                            <a:pt x="4470461" y="2251878"/>
                            <a:pt x="4514911" y="2134403"/>
                          </a:cubicBezTo>
                          <a:cubicBezTo>
                            <a:pt x="4559361" y="2016928"/>
                            <a:pt x="4589524" y="1948665"/>
                            <a:pt x="4629211" y="1848653"/>
                          </a:cubicBezTo>
                          <a:cubicBezTo>
                            <a:pt x="4668898" y="1748641"/>
                            <a:pt x="4710174" y="1658153"/>
                            <a:pt x="4753036" y="1534328"/>
                          </a:cubicBezTo>
                          <a:cubicBezTo>
                            <a:pt x="4795898" y="1410503"/>
                            <a:pt x="4883211" y="1156503"/>
                            <a:pt x="4886386" y="1105703"/>
                          </a:cubicBezTo>
                          <a:cubicBezTo>
                            <a:pt x="4889561" y="1054903"/>
                            <a:pt x="4807011" y="1188253"/>
                            <a:pt x="4772086" y="1229528"/>
                          </a:cubicBezTo>
                          <a:cubicBezTo>
                            <a:pt x="4737161" y="1270803"/>
                            <a:pt x="4716524" y="1296203"/>
                            <a:pt x="4676836" y="1353353"/>
                          </a:cubicBezTo>
                          <a:cubicBezTo>
                            <a:pt x="4637149" y="1410503"/>
                            <a:pt x="4597461" y="1499403"/>
                            <a:pt x="4533961" y="1572428"/>
                          </a:cubicBezTo>
                          <a:cubicBezTo>
                            <a:pt x="4470461" y="1645453"/>
                            <a:pt x="4368861" y="1742291"/>
                            <a:pt x="4295836" y="1791503"/>
                          </a:cubicBezTo>
                          <a:cubicBezTo>
                            <a:pt x="4222811" y="1840715"/>
                            <a:pt x="4157724" y="1864528"/>
                            <a:pt x="4095811" y="1867703"/>
                          </a:cubicBezTo>
                          <a:cubicBezTo>
                            <a:pt x="4033898" y="1870878"/>
                            <a:pt x="3965636" y="1856590"/>
                            <a:pt x="3924361" y="1810553"/>
                          </a:cubicBezTo>
                          <a:cubicBezTo>
                            <a:pt x="3883086" y="1764516"/>
                            <a:pt x="3857686" y="1704191"/>
                            <a:pt x="3848161" y="1591478"/>
                          </a:cubicBezTo>
                          <a:cubicBezTo>
                            <a:pt x="3838636" y="1478766"/>
                            <a:pt x="3891023" y="1169203"/>
                            <a:pt x="3867211" y="1134278"/>
                          </a:cubicBezTo>
                          <a:cubicBezTo>
                            <a:pt x="3843399" y="1099353"/>
                            <a:pt x="3762436" y="1321603"/>
                            <a:pt x="3705286" y="1381928"/>
                          </a:cubicBezTo>
                          <a:cubicBezTo>
                            <a:pt x="3648136" y="1442253"/>
                            <a:pt x="3581461" y="1464478"/>
                            <a:pt x="3524311" y="1496228"/>
                          </a:cubicBezTo>
                          <a:cubicBezTo>
                            <a:pt x="3467161" y="1527978"/>
                            <a:pt x="3430648" y="1572428"/>
                            <a:pt x="3362386" y="1572428"/>
                          </a:cubicBezTo>
                          <a:cubicBezTo>
                            <a:pt x="3294124" y="1572428"/>
                            <a:pt x="3181411" y="1540678"/>
                            <a:pt x="3114736" y="1496228"/>
                          </a:cubicBezTo>
                          <a:cubicBezTo>
                            <a:pt x="3048061" y="1451778"/>
                            <a:pt x="3017898" y="1396215"/>
                            <a:pt x="2962336" y="1305728"/>
                          </a:cubicBezTo>
                          <a:cubicBezTo>
                            <a:pt x="2906774" y="1215241"/>
                            <a:pt x="2832161" y="1062840"/>
                            <a:pt x="2781361" y="953303"/>
                          </a:cubicBezTo>
                          <a:cubicBezTo>
                            <a:pt x="2730561" y="843766"/>
                            <a:pt x="2708336" y="781853"/>
                            <a:pt x="2657536" y="648503"/>
                          </a:cubicBezTo>
                          <a:cubicBezTo>
                            <a:pt x="2606736" y="515153"/>
                            <a:pt x="2524186" y="254803"/>
                            <a:pt x="2476561" y="153203"/>
                          </a:cubicBezTo>
                          <a:cubicBezTo>
                            <a:pt x="2428936" y="51603"/>
                            <a:pt x="2419411" y="-61109"/>
                            <a:pt x="2371786" y="38903"/>
                          </a:cubicBezTo>
                          <a:cubicBezTo>
                            <a:pt x="2324161" y="138915"/>
                            <a:pt x="2244786" y="577065"/>
                            <a:pt x="2190811" y="753278"/>
                          </a:cubicBezTo>
                          <a:cubicBezTo>
                            <a:pt x="2136836" y="929490"/>
                            <a:pt x="2087623" y="1013628"/>
                            <a:pt x="2047936" y="1096178"/>
                          </a:cubicBezTo>
                          <a:cubicBezTo>
                            <a:pt x="2008249" y="1178728"/>
                            <a:pt x="1987611" y="1194603"/>
                            <a:pt x="1952686" y="1248578"/>
                          </a:cubicBezTo>
                          <a:cubicBezTo>
                            <a:pt x="1917761" y="1302553"/>
                            <a:pt x="1895536" y="1369228"/>
                            <a:pt x="1838386" y="1420028"/>
                          </a:cubicBezTo>
                          <a:cubicBezTo>
                            <a:pt x="1781236" y="1470828"/>
                            <a:pt x="1679636" y="1540678"/>
                            <a:pt x="1609786" y="1553378"/>
                          </a:cubicBezTo>
                          <a:cubicBezTo>
                            <a:pt x="1539936" y="1566078"/>
                            <a:pt x="1478023" y="1523215"/>
                            <a:pt x="1419286" y="1496228"/>
                          </a:cubicBezTo>
                          <a:cubicBezTo>
                            <a:pt x="1360549" y="1469241"/>
                            <a:pt x="1298636" y="1421615"/>
                            <a:pt x="1257361" y="1391453"/>
                          </a:cubicBezTo>
                          <a:cubicBezTo>
                            <a:pt x="1216086" y="1361291"/>
                            <a:pt x="1225611" y="1366053"/>
                            <a:pt x="1171636" y="1315253"/>
                          </a:cubicBezTo>
                          <a:cubicBezTo>
                            <a:pt x="1117661" y="1264453"/>
                            <a:pt x="962086" y="1099353"/>
                            <a:pt x="933511" y="1086653"/>
                          </a:cubicBezTo>
                          <a:cubicBezTo>
                            <a:pt x="904936" y="1073953"/>
                            <a:pt x="987486" y="1170790"/>
                            <a:pt x="1000186" y="1239053"/>
                          </a:cubicBezTo>
                          <a:cubicBezTo>
                            <a:pt x="1012886" y="1307316"/>
                            <a:pt x="1017648" y="1410503"/>
                            <a:pt x="1009711" y="1496228"/>
                          </a:cubicBezTo>
                          <a:cubicBezTo>
                            <a:pt x="1001774" y="1581953"/>
                            <a:pt x="976373" y="1697841"/>
                            <a:pt x="952561" y="1753403"/>
                          </a:cubicBezTo>
                          <a:cubicBezTo>
                            <a:pt x="928749" y="1808965"/>
                            <a:pt x="866836" y="1829603"/>
                            <a:pt x="866836" y="1829603"/>
                          </a:cubicBezTo>
                          <a:cubicBezTo>
                            <a:pt x="846199" y="1843890"/>
                            <a:pt x="858899" y="1835953"/>
                            <a:pt x="828736" y="1839128"/>
                          </a:cubicBezTo>
                          <a:cubicBezTo>
                            <a:pt x="798573" y="1842303"/>
                            <a:pt x="750948" y="1870878"/>
                            <a:pt x="685861" y="1848653"/>
                          </a:cubicBezTo>
                          <a:cubicBezTo>
                            <a:pt x="620774" y="1826428"/>
                            <a:pt x="506473" y="1766103"/>
                            <a:pt x="438211" y="1705778"/>
                          </a:cubicBezTo>
                          <a:cubicBezTo>
                            <a:pt x="369949" y="1645453"/>
                            <a:pt x="319149" y="1548616"/>
                            <a:pt x="276286" y="1486703"/>
                          </a:cubicBezTo>
                          <a:cubicBezTo>
                            <a:pt x="233424" y="1424791"/>
                            <a:pt x="231836" y="1386691"/>
                            <a:pt x="181036" y="1334303"/>
                          </a:cubicBezTo>
                          <a:cubicBezTo>
                            <a:pt x="130236" y="1281916"/>
                            <a:pt x="3236" y="1110466"/>
                            <a:pt x="61" y="1153328"/>
                          </a:cubicBezTo>
                          <a:close/>
                        </a:path>
                      </a:pathLst>
                    </a:custGeom>
                    <a:gradFill flip="none" rotWithShape="1">
                      <a:gsLst>
                        <a:gs pos="64000">
                          <a:schemeClr val="accent6">
                            <a:lumMod val="54000"/>
                          </a:schemeClr>
                        </a:gs>
                        <a:gs pos="78000">
                          <a:schemeClr val="accent1">
                            <a:lumMod val="45000"/>
                            <a:lumOff val="55000"/>
                          </a:schemeClr>
                        </a:gs>
                        <a:gs pos="83000">
                          <a:schemeClr val="accent1">
                            <a:lumMod val="45000"/>
                            <a:lumOff val="55000"/>
                          </a:schemeClr>
                        </a:gs>
                        <a:gs pos="100000">
                          <a:schemeClr val="accent1">
                            <a:lumMod val="30000"/>
                            <a:lumOff val="70000"/>
                          </a:schemeClr>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8" name="フリーフォーム: 図形 17">
                      <a:extLst>
                        <a:ext uri="{FF2B5EF4-FFF2-40B4-BE49-F238E27FC236}">
                          <a16:creationId xmlns:a16="http://schemas.microsoft.com/office/drawing/2014/main" id="{045CF9E1-0970-4573-9A25-7C90B95253FF}"/>
                        </a:ext>
                      </a:extLst>
                    </p:cNvPr>
                    <p:cNvSpPr/>
                    <p:nvPr/>
                  </p:nvSpPr>
                  <p:spPr>
                    <a:xfrm>
                      <a:off x="5237522" y="2331512"/>
                      <a:ext cx="4175891" cy="861652"/>
                    </a:xfrm>
                    <a:custGeom>
                      <a:avLst/>
                      <a:gdLst>
                        <a:gd name="connsiteX0" fmla="*/ 32342 w 4175894"/>
                        <a:gd name="connsiteY0" fmla="*/ 849841 h 861655"/>
                        <a:gd name="connsiteX1" fmla="*/ 13292 w 4175894"/>
                        <a:gd name="connsiteY1" fmla="*/ 745066 h 861655"/>
                        <a:gd name="connsiteX2" fmla="*/ 22817 w 4175894"/>
                        <a:gd name="connsiteY2" fmla="*/ 306916 h 861655"/>
                        <a:gd name="connsiteX3" fmla="*/ 22817 w 4175894"/>
                        <a:gd name="connsiteY3" fmla="*/ 125941 h 861655"/>
                        <a:gd name="connsiteX4" fmla="*/ 70442 w 4175894"/>
                        <a:gd name="connsiteY4" fmla="*/ 78316 h 861655"/>
                        <a:gd name="connsiteX5" fmla="*/ 518117 w 4175894"/>
                        <a:gd name="connsiteY5" fmla="*/ 30691 h 861655"/>
                        <a:gd name="connsiteX6" fmla="*/ 1318217 w 4175894"/>
                        <a:gd name="connsiteY6" fmla="*/ 2116 h 861655"/>
                        <a:gd name="connsiteX7" fmla="*/ 2175467 w 4175894"/>
                        <a:gd name="connsiteY7" fmla="*/ 2116 h 861655"/>
                        <a:gd name="connsiteX8" fmla="*/ 2899367 w 4175894"/>
                        <a:gd name="connsiteY8" fmla="*/ 11641 h 861655"/>
                        <a:gd name="connsiteX9" fmla="*/ 3728042 w 4175894"/>
                        <a:gd name="connsiteY9" fmla="*/ 59266 h 861655"/>
                        <a:gd name="connsiteX10" fmla="*/ 4042367 w 4175894"/>
                        <a:gd name="connsiteY10" fmla="*/ 78316 h 861655"/>
                        <a:gd name="connsiteX11" fmla="*/ 4156667 w 4175894"/>
                        <a:gd name="connsiteY11" fmla="*/ 97366 h 861655"/>
                        <a:gd name="connsiteX12" fmla="*/ 4175717 w 4175894"/>
                        <a:gd name="connsiteY12" fmla="*/ 106891 h 861655"/>
                        <a:gd name="connsiteX13" fmla="*/ 4166192 w 4175894"/>
                        <a:gd name="connsiteY13" fmla="*/ 659341 h 861655"/>
                        <a:gd name="connsiteX14" fmla="*/ 4166192 w 4175894"/>
                        <a:gd name="connsiteY14" fmla="*/ 821266 h 861655"/>
                        <a:gd name="connsiteX15" fmla="*/ 4137617 w 4175894"/>
                        <a:gd name="connsiteY15" fmla="*/ 859366 h 861655"/>
                        <a:gd name="connsiteX16" fmla="*/ 3766142 w 4175894"/>
                        <a:gd name="connsiteY16" fmla="*/ 773641 h 861655"/>
                        <a:gd name="connsiteX17" fmla="*/ 3251792 w 4175894"/>
                        <a:gd name="connsiteY17" fmla="*/ 716491 h 861655"/>
                        <a:gd name="connsiteX18" fmla="*/ 2623142 w 4175894"/>
                        <a:gd name="connsiteY18" fmla="*/ 668866 h 861655"/>
                        <a:gd name="connsiteX19" fmla="*/ 2023067 w 4175894"/>
                        <a:gd name="connsiteY19" fmla="*/ 659341 h 861655"/>
                        <a:gd name="connsiteX20" fmla="*/ 1603967 w 4175894"/>
                        <a:gd name="connsiteY20" fmla="*/ 659341 h 861655"/>
                        <a:gd name="connsiteX21" fmla="*/ 1061042 w 4175894"/>
                        <a:gd name="connsiteY21" fmla="*/ 678391 h 861655"/>
                        <a:gd name="connsiteX22" fmla="*/ 689567 w 4175894"/>
                        <a:gd name="connsiteY22" fmla="*/ 716491 h 861655"/>
                        <a:gd name="connsiteX23" fmla="*/ 375242 w 4175894"/>
                        <a:gd name="connsiteY23" fmla="*/ 764116 h 861655"/>
                        <a:gd name="connsiteX24" fmla="*/ 32342 w 4175894"/>
                        <a:gd name="connsiteY24" fmla="*/ 849841 h 86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75894" h="861655">
                          <a:moveTo>
                            <a:pt x="32342" y="849841"/>
                          </a:moveTo>
                          <a:cubicBezTo>
                            <a:pt x="-27983" y="846666"/>
                            <a:pt x="14879" y="835553"/>
                            <a:pt x="13292" y="745066"/>
                          </a:cubicBezTo>
                          <a:cubicBezTo>
                            <a:pt x="11705" y="654579"/>
                            <a:pt x="21230" y="410103"/>
                            <a:pt x="22817" y="306916"/>
                          </a:cubicBezTo>
                          <a:cubicBezTo>
                            <a:pt x="24404" y="203729"/>
                            <a:pt x="14880" y="164041"/>
                            <a:pt x="22817" y="125941"/>
                          </a:cubicBezTo>
                          <a:cubicBezTo>
                            <a:pt x="30754" y="87841"/>
                            <a:pt x="-12108" y="94191"/>
                            <a:pt x="70442" y="78316"/>
                          </a:cubicBezTo>
                          <a:cubicBezTo>
                            <a:pt x="152992" y="62441"/>
                            <a:pt x="310155" y="43391"/>
                            <a:pt x="518117" y="30691"/>
                          </a:cubicBezTo>
                          <a:cubicBezTo>
                            <a:pt x="726079" y="17991"/>
                            <a:pt x="1041992" y="6878"/>
                            <a:pt x="1318217" y="2116"/>
                          </a:cubicBezTo>
                          <a:cubicBezTo>
                            <a:pt x="1594442" y="-2647"/>
                            <a:pt x="2175467" y="2116"/>
                            <a:pt x="2175467" y="2116"/>
                          </a:cubicBezTo>
                          <a:cubicBezTo>
                            <a:pt x="2438992" y="3703"/>
                            <a:pt x="2640605" y="2116"/>
                            <a:pt x="2899367" y="11641"/>
                          </a:cubicBezTo>
                          <a:cubicBezTo>
                            <a:pt x="3158130" y="21166"/>
                            <a:pt x="3728042" y="59266"/>
                            <a:pt x="3728042" y="59266"/>
                          </a:cubicBezTo>
                          <a:lnTo>
                            <a:pt x="4042367" y="78316"/>
                          </a:lnTo>
                          <a:cubicBezTo>
                            <a:pt x="4113804" y="84666"/>
                            <a:pt x="4156667" y="97366"/>
                            <a:pt x="4156667" y="97366"/>
                          </a:cubicBezTo>
                          <a:cubicBezTo>
                            <a:pt x="4178892" y="102128"/>
                            <a:pt x="4174130" y="13229"/>
                            <a:pt x="4175717" y="106891"/>
                          </a:cubicBezTo>
                          <a:cubicBezTo>
                            <a:pt x="4177304" y="200553"/>
                            <a:pt x="4167779" y="540279"/>
                            <a:pt x="4166192" y="659341"/>
                          </a:cubicBezTo>
                          <a:cubicBezTo>
                            <a:pt x="4164605" y="778403"/>
                            <a:pt x="4166192" y="821266"/>
                            <a:pt x="4166192" y="821266"/>
                          </a:cubicBezTo>
                          <a:cubicBezTo>
                            <a:pt x="4161430" y="854603"/>
                            <a:pt x="4204292" y="867303"/>
                            <a:pt x="4137617" y="859366"/>
                          </a:cubicBezTo>
                          <a:cubicBezTo>
                            <a:pt x="4070942" y="851429"/>
                            <a:pt x="3913780" y="797453"/>
                            <a:pt x="3766142" y="773641"/>
                          </a:cubicBezTo>
                          <a:cubicBezTo>
                            <a:pt x="3618505" y="749828"/>
                            <a:pt x="3442292" y="733953"/>
                            <a:pt x="3251792" y="716491"/>
                          </a:cubicBezTo>
                          <a:cubicBezTo>
                            <a:pt x="3061292" y="699028"/>
                            <a:pt x="2827929" y="678391"/>
                            <a:pt x="2623142" y="668866"/>
                          </a:cubicBezTo>
                          <a:cubicBezTo>
                            <a:pt x="2418355" y="659341"/>
                            <a:pt x="2023067" y="659341"/>
                            <a:pt x="2023067" y="659341"/>
                          </a:cubicBezTo>
                          <a:cubicBezTo>
                            <a:pt x="1853205" y="657754"/>
                            <a:pt x="1764304" y="656166"/>
                            <a:pt x="1603967" y="659341"/>
                          </a:cubicBezTo>
                          <a:cubicBezTo>
                            <a:pt x="1443630" y="662516"/>
                            <a:pt x="1213442" y="668866"/>
                            <a:pt x="1061042" y="678391"/>
                          </a:cubicBezTo>
                          <a:cubicBezTo>
                            <a:pt x="908642" y="687916"/>
                            <a:pt x="803867" y="702203"/>
                            <a:pt x="689567" y="716491"/>
                          </a:cubicBezTo>
                          <a:cubicBezTo>
                            <a:pt x="575267" y="730779"/>
                            <a:pt x="489542" y="738716"/>
                            <a:pt x="375242" y="764116"/>
                          </a:cubicBezTo>
                          <a:cubicBezTo>
                            <a:pt x="260942" y="789516"/>
                            <a:pt x="92667" y="853016"/>
                            <a:pt x="32342" y="849841"/>
                          </a:cubicBezTo>
                          <a:close/>
                        </a:path>
                      </a:pathLst>
                    </a:custGeom>
                    <a:gradFill flip="none" rotWithShape="0">
                      <a:gsLst>
                        <a:gs pos="72000">
                          <a:srgbClr val="A48774"/>
                        </a:gs>
                        <a:gs pos="66000">
                          <a:schemeClr val="accent6">
                            <a:lumMod val="50000"/>
                          </a:schemeClr>
                        </a:gs>
                        <a:gs pos="78000">
                          <a:schemeClr val="accent1">
                            <a:lumMod val="45000"/>
                            <a:lumOff val="55000"/>
                          </a:schemeClr>
                        </a:gs>
                        <a:gs pos="83000">
                          <a:schemeClr val="accent1">
                            <a:lumMod val="45000"/>
                            <a:lumOff val="55000"/>
                          </a:schemeClr>
                        </a:gs>
                        <a:gs pos="100000">
                          <a:schemeClr val="accent1">
                            <a:lumMod val="30000"/>
                            <a:lumOff val="70000"/>
                          </a:schemeClr>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2" name="楕円 11">
                    <a:extLst>
                      <a:ext uri="{FF2B5EF4-FFF2-40B4-BE49-F238E27FC236}">
                        <a16:creationId xmlns:a16="http://schemas.microsoft.com/office/drawing/2014/main" id="{979A9F42-A255-43BA-B01D-E88C52925C14}"/>
                      </a:ext>
                    </a:extLst>
                  </p:cNvPr>
                  <p:cNvSpPr/>
                  <p:nvPr/>
                </p:nvSpPr>
                <p:spPr>
                  <a:xfrm>
                    <a:off x="7041512" y="0"/>
                    <a:ext cx="571500" cy="581025"/>
                  </a:xfrm>
                  <a:prstGeom prst="ellipse">
                    <a:avLst/>
                  </a:prstGeom>
                  <a:gradFill flip="none" rotWithShape="1">
                    <a:gsLst>
                      <a:gs pos="0">
                        <a:schemeClr val="accent6">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 name="楕円 12">
                    <a:extLst>
                      <a:ext uri="{FF2B5EF4-FFF2-40B4-BE49-F238E27FC236}">
                        <a16:creationId xmlns:a16="http://schemas.microsoft.com/office/drawing/2014/main" id="{7635B9DF-2797-41D9-8117-E724D225E2E4}"/>
                      </a:ext>
                    </a:extLst>
                  </p:cNvPr>
                  <p:cNvSpPr/>
                  <p:nvPr/>
                </p:nvSpPr>
                <p:spPr>
                  <a:xfrm>
                    <a:off x="9575161" y="1076325"/>
                    <a:ext cx="419100" cy="447675"/>
                  </a:xfrm>
                  <a:prstGeom prst="ellipse">
                    <a:avLst/>
                  </a:prstGeom>
                  <a:gradFill flip="none" rotWithShape="1">
                    <a:gsLst>
                      <a:gs pos="0">
                        <a:schemeClr val="accent6">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4" name="楕円 13">
                    <a:extLst>
                      <a:ext uri="{FF2B5EF4-FFF2-40B4-BE49-F238E27FC236}">
                        <a16:creationId xmlns:a16="http://schemas.microsoft.com/office/drawing/2014/main" id="{DA3DBC31-4AB3-4B5E-87D2-85F7ADD6A919}"/>
                      </a:ext>
                    </a:extLst>
                  </p:cNvPr>
                  <p:cNvSpPr/>
                  <p:nvPr/>
                </p:nvSpPr>
                <p:spPr>
                  <a:xfrm>
                    <a:off x="5669911" y="990600"/>
                    <a:ext cx="447675" cy="447675"/>
                  </a:xfrm>
                  <a:prstGeom prst="ellipse">
                    <a:avLst/>
                  </a:prstGeom>
                  <a:gradFill flip="none" rotWithShape="1">
                    <a:gsLst>
                      <a:gs pos="0">
                        <a:schemeClr val="accent6">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 name="楕円 14">
                    <a:extLst>
                      <a:ext uri="{FF2B5EF4-FFF2-40B4-BE49-F238E27FC236}">
                        <a16:creationId xmlns:a16="http://schemas.microsoft.com/office/drawing/2014/main" id="{560B51F7-668E-4D8B-9413-26C8B1A5DD7B}"/>
                      </a:ext>
                    </a:extLst>
                  </p:cNvPr>
                  <p:cNvSpPr/>
                  <p:nvPr/>
                </p:nvSpPr>
                <p:spPr>
                  <a:xfrm>
                    <a:off x="4717411" y="1047751"/>
                    <a:ext cx="400050" cy="419100"/>
                  </a:xfrm>
                  <a:prstGeom prst="ellipse">
                    <a:avLst/>
                  </a:prstGeom>
                  <a:gradFill flip="none" rotWithShape="1">
                    <a:gsLst>
                      <a:gs pos="0">
                        <a:schemeClr val="accent6">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楕円 15">
                    <a:extLst>
                      <a:ext uri="{FF2B5EF4-FFF2-40B4-BE49-F238E27FC236}">
                        <a16:creationId xmlns:a16="http://schemas.microsoft.com/office/drawing/2014/main" id="{A0D7DDE4-BE78-48A0-8014-E9206667DC54}"/>
                      </a:ext>
                    </a:extLst>
                  </p:cNvPr>
                  <p:cNvSpPr/>
                  <p:nvPr/>
                </p:nvSpPr>
                <p:spPr>
                  <a:xfrm>
                    <a:off x="8584561" y="1047750"/>
                    <a:ext cx="438150" cy="447675"/>
                  </a:xfrm>
                  <a:prstGeom prst="ellipse">
                    <a:avLst/>
                  </a:prstGeom>
                  <a:gradFill flip="none" rotWithShape="1">
                    <a:gsLst>
                      <a:gs pos="0">
                        <a:schemeClr val="accent6">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sp>
            <p:nvSpPr>
              <p:cNvPr id="8" name="フリーフォーム: 図形 7">
                <a:extLst>
                  <a:ext uri="{FF2B5EF4-FFF2-40B4-BE49-F238E27FC236}">
                    <a16:creationId xmlns:a16="http://schemas.microsoft.com/office/drawing/2014/main" id="{30E9E7CA-00FB-4883-AC5C-D5EF6FFE74C9}"/>
                  </a:ext>
                </a:extLst>
              </p:cNvPr>
              <p:cNvSpPr/>
              <p:nvPr/>
            </p:nvSpPr>
            <p:spPr>
              <a:xfrm>
                <a:off x="4722035" y="520514"/>
                <a:ext cx="1176460" cy="2155999"/>
              </a:xfrm>
              <a:custGeom>
                <a:avLst/>
                <a:gdLst>
                  <a:gd name="connsiteX0" fmla="*/ 1176460 w 1176460"/>
                  <a:gd name="connsiteY0" fmla="*/ 2155999 h 2155999"/>
                  <a:gd name="connsiteX1" fmla="*/ 1071685 w 1176460"/>
                  <a:gd name="connsiteY1" fmla="*/ 1927399 h 2155999"/>
                  <a:gd name="connsiteX2" fmla="*/ 804985 w 1176460"/>
                  <a:gd name="connsiteY2" fmla="*/ 1584499 h 2155999"/>
                  <a:gd name="connsiteX3" fmla="*/ 643060 w 1176460"/>
                  <a:gd name="connsiteY3" fmla="*/ 1260649 h 2155999"/>
                  <a:gd name="connsiteX4" fmla="*/ 433510 w 1176460"/>
                  <a:gd name="connsiteY4" fmla="*/ 917749 h 2155999"/>
                  <a:gd name="connsiteX5" fmla="*/ 223960 w 1176460"/>
                  <a:gd name="connsiteY5" fmla="*/ 603424 h 2155999"/>
                  <a:gd name="connsiteX6" fmla="*/ 185860 w 1176460"/>
                  <a:gd name="connsiteY6" fmla="*/ 517699 h 2155999"/>
                  <a:gd name="connsiteX7" fmla="*/ 166810 w 1176460"/>
                  <a:gd name="connsiteY7" fmla="*/ 393874 h 2155999"/>
                  <a:gd name="connsiteX8" fmla="*/ 243010 w 1176460"/>
                  <a:gd name="connsiteY8" fmla="*/ 317674 h 2155999"/>
                  <a:gd name="connsiteX9" fmla="*/ 328735 w 1176460"/>
                  <a:gd name="connsiteY9" fmla="*/ 317674 h 2155999"/>
                  <a:gd name="connsiteX10" fmla="*/ 462085 w 1176460"/>
                  <a:gd name="connsiteY10" fmla="*/ 279574 h 2155999"/>
                  <a:gd name="connsiteX11" fmla="*/ 576385 w 1176460"/>
                  <a:gd name="connsiteY11" fmla="*/ 117649 h 2155999"/>
                  <a:gd name="connsiteX12" fmla="*/ 633535 w 1176460"/>
                  <a:gd name="connsiteY12" fmla="*/ 60499 h 2155999"/>
                  <a:gd name="connsiteX13" fmla="*/ 547810 w 1176460"/>
                  <a:gd name="connsiteY13" fmla="*/ 3349 h 2155999"/>
                  <a:gd name="connsiteX14" fmla="*/ 443035 w 1176460"/>
                  <a:gd name="connsiteY14" fmla="*/ 165274 h 2155999"/>
                  <a:gd name="connsiteX15" fmla="*/ 33460 w 1176460"/>
                  <a:gd name="connsiteY15" fmla="*/ 260524 h 2155999"/>
                  <a:gd name="connsiteX16" fmla="*/ 52510 w 1176460"/>
                  <a:gd name="connsiteY16" fmla="*/ 441499 h 2155999"/>
                  <a:gd name="connsiteX17" fmla="*/ 281110 w 1176460"/>
                  <a:gd name="connsiteY17" fmla="*/ 841549 h 2155999"/>
                  <a:gd name="connsiteX18" fmla="*/ 509710 w 1176460"/>
                  <a:gd name="connsiteY18" fmla="*/ 1241599 h 2155999"/>
                  <a:gd name="connsiteX19" fmla="*/ 804985 w 1176460"/>
                  <a:gd name="connsiteY19" fmla="*/ 1574974 h 2155999"/>
                  <a:gd name="connsiteX20" fmla="*/ 804985 w 1176460"/>
                  <a:gd name="connsiteY20" fmla="*/ 1574974 h 215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6460" h="2155999">
                    <a:moveTo>
                      <a:pt x="1176460" y="2155999"/>
                    </a:moveTo>
                    <a:cubicBezTo>
                      <a:pt x="1155028" y="2089324"/>
                      <a:pt x="1133597" y="2022649"/>
                      <a:pt x="1071685" y="1927399"/>
                    </a:cubicBezTo>
                    <a:cubicBezTo>
                      <a:pt x="1009773" y="1832149"/>
                      <a:pt x="876422" y="1695624"/>
                      <a:pt x="804985" y="1584499"/>
                    </a:cubicBezTo>
                    <a:cubicBezTo>
                      <a:pt x="733548" y="1473374"/>
                      <a:pt x="704972" y="1371774"/>
                      <a:pt x="643060" y="1260649"/>
                    </a:cubicBezTo>
                    <a:cubicBezTo>
                      <a:pt x="581148" y="1149524"/>
                      <a:pt x="503360" y="1027286"/>
                      <a:pt x="433510" y="917749"/>
                    </a:cubicBezTo>
                    <a:cubicBezTo>
                      <a:pt x="363660" y="808211"/>
                      <a:pt x="265235" y="670099"/>
                      <a:pt x="223960" y="603424"/>
                    </a:cubicBezTo>
                    <a:cubicBezTo>
                      <a:pt x="182685" y="536749"/>
                      <a:pt x="195385" y="552624"/>
                      <a:pt x="185860" y="517699"/>
                    </a:cubicBezTo>
                    <a:cubicBezTo>
                      <a:pt x="176335" y="482774"/>
                      <a:pt x="157285" y="427211"/>
                      <a:pt x="166810" y="393874"/>
                    </a:cubicBezTo>
                    <a:cubicBezTo>
                      <a:pt x="176335" y="360536"/>
                      <a:pt x="216023" y="330374"/>
                      <a:pt x="243010" y="317674"/>
                    </a:cubicBezTo>
                    <a:cubicBezTo>
                      <a:pt x="269997" y="304974"/>
                      <a:pt x="292223" y="324024"/>
                      <a:pt x="328735" y="317674"/>
                    </a:cubicBezTo>
                    <a:cubicBezTo>
                      <a:pt x="365247" y="311324"/>
                      <a:pt x="420810" y="312911"/>
                      <a:pt x="462085" y="279574"/>
                    </a:cubicBezTo>
                    <a:cubicBezTo>
                      <a:pt x="503360" y="246237"/>
                      <a:pt x="547810" y="154161"/>
                      <a:pt x="576385" y="117649"/>
                    </a:cubicBezTo>
                    <a:cubicBezTo>
                      <a:pt x="604960" y="81137"/>
                      <a:pt x="638297" y="79549"/>
                      <a:pt x="633535" y="60499"/>
                    </a:cubicBezTo>
                    <a:cubicBezTo>
                      <a:pt x="628773" y="41449"/>
                      <a:pt x="579560" y="-14113"/>
                      <a:pt x="547810" y="3349"/>
                    </a:cubicBezTo>
                    <a:cubicBezTo>
                      <a:pt x="516060" y="20811"/>
                      <a:pt x="528760" y="122411"/>
                      <a:pt x="443035" y="165274"/>
                    </a:cubicBezTo>
                    <a:cubicBezTo>
                      <a:pt x="357310" y="208137"/>
                      <a:pt x="98547" y="214487"/>
                      <a:pt x="33460" y="260524"/>
                    </a:cubicBezTo>
                    <a:cubicBezTo>
                      <a:pt x="-31627" y="306561"/>
                      <a:pt x="11235" y="344661"/>
                      <a:pt x="52510" y="441499"/>
                    </a:cubicBezTo>
                    <a:cubicBezTo>
                      <a:pt x="93785" y="538336"/>
                      <a:pt x="281110" y="841549"/>
                      <a:pt x="281110" y="841549"/>
                    </a:cubicBezTo>
                    <a:cubicBezTo>
                      <a:pt x="357310" y="974899"/>
                      <a:pt x="422397" y="1119361"/>
                      <a:pt x="509710" y="1241599"/>
                    </a:cubicBezTo>
                    <a:cubicBezTo>
                      <a:pt x="597022" y="1363836"/>
                      <a:pt x="804985" y="1574974"/>
                      <a:pt x="804985" y="1574974"/>
                    </a:cubicBezTo>
                    <a:lnTo>
                      <a:pt x="804985" y="1574974"/>
                    </a:lnTo>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sp>
        <p:nvSpPr>
          <p:cNvPr id="3" name="テキスト ボックス 2">
            <a:extLst>
              <a:ext uri="{FF2B5EF4-FFF2-40B4-BE49-F238E27FC236}">
                <a16:creationId xmlns:a16="http://schemas.microsoft.com/office/drawing/2014/main" id="{BA5A11E1-A1E5-49D8-AA1E-50AC85F42C4C}"/>
              </a:ext>
            </a:extLst>
          </p:cNvPr>
          <p:cNvSpPr txBox="1"/>
          <p:nvPr/>
        </p:nvSpPr>
        <p:spPr>
          <a:xfrm>
            <a:off x="2707750" y="6405940"/>
            <a:ext cx="2893004" cy="400110"/>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水温鉛直分布（</a:t>
            </a:r>
            <a:r>
              <a:rPr kumimoji="1" lang="ja-JP" altLang="en-US" sz="2000" dirty="0">
                <a:solidFill>
                  <a:srgbClr val="FF0000"/>
                </a:solidFill>
                <a:latin typeface="HG丸ｺﾞｼｯｸM-PRO" panose="020F0600000000000000" pitchFamily="50" charset="-128"/>
                <a:ea typeface="HG丸ｺﾞｼｯｸM-PRO" panose="020F0600000000000000" pitchFamily="50" charset="-128"/>
              </a:rPr>
              <a:t>夏場</a:t>
            </a:r>
            <a:r>
              <a:rPr kumimoji="1" lang="ja-JP" altLang="en-US" sz="2000" dirty="0">
                <a:latin typeface="HG丸ｺﾞｼｯｸM-PRO" panose="020F0600000000000000" pitchFamily="50" charset="-128"/>
                <a:ea typeface="HG丸ｺﾞｼｯｸM-PRO" panose="020F0600000000000000" pitchFamily="50" charset="-128"/>
              </a:rPr>
              <a:t>）</a:t>
            </a:r>
          </a:p>
        </p:txBody>
      </p:sp>
      <p:sp>
        <p:nvSpPr>
          <p:cNvPr id="155" name="テキスト ボックス 154">
            <a:extLst>
              <a:ext uri="{FF2B5EF4-FFF2-40B4-BE49-F238E27FC236}">
                <a16:creationId xmlns:a16="http://schemas.microsoft.com/office/drawing/2014/main" id="{7AFA5478-93F7-4BCB-82E9-ED019646CE94}"/>
              </a:ext>
            </a:extLst>
          </p:cNvPr>
          <p:cNvSpPr txBox="1"/>
          <p:nvPr/>
        </p:nvSpPr>
        <p:spPr>
          <a:xfrm>
            <a:off x="5871775" y="2320769"/>
            <a:ext cx="2905126" cy="461665"/>
          </a:xfrm>
          <a:prstGeom prst="rect">
            <a:avLst/>
          </a:prstGeom>
          <a:noFill/>
        </p:spPr>
        <p:txBody>
          <a:bodyPr wrap="square" rtlCol="0">
            <a:spAutoFit/>
          </a:bodyPr>
          <a:lstStyle/>
          <a:p>
            <a:r>
              <a:rPr kumimoji="1" lang="ja-JP" altLang="en-US" sz="2400" dirty="0">
                <a:solidFill>
                  <a:srgbClr val="C00000"/>
                </a:solidFill>
                <a:latin typeface="HG丸ｺﾞｼｯｸM-PRO" panose="020F0600000000000000" pitchFamily="50" charset="-128"/>
                <a:ea typeface="HG丸ｺﾞｼｯｸM-PRO" panose="020F0600000000000000" pitchFamily="50" charset="-128"/>
              </a:rPr>
              <a:t>表水層（混合層）</a:t>
            </a:r>
          </a:p>
        </p:txBody>
      </p:sp>
      <p:sp>
        <p:nvSpPr>
          <p:cNvPr id="156" name="テキスト ボックス 155">
            <a:extLst>
              <a:ext uri="{FF2B5EF4-FFF2-40B4-BE49-F238E27FC236}">
                <a16:creationId xmlns:a16="http://schemas.microsoft.com/office/drawing/2014/main" id="{F3BB355E-500F-4C34-8CDF-EDAF84BCAEEE}"/>
              </a:ext>
            </a:extLst>
          </p:cNvPr>
          <p:cNvSpPr txBox="1"/>
          <p:nvPr/>
        </p:nvSpPr>
        <p:spPr>
          <a:xfrm>
            <a:off x="5871775" y="2915290"/>
            <a:ext cx="1808018" cy="461665"/>
          </a:xfrm>
          <a:prstGeom prst="rect">
            <a:avLst/>
          </a:prstGeom>
          <a:noFill/>
        </p:spPr>
        <p:txBody>
          <a:bodyPr wrap="square" rtlCol="0">
            <a:spAutoFit/>
          </a:bodyPr>
          <a:lstStyle/>
          <a:p>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水温躍層</a:t>
            </a:r>
          </a:p>
        </p:txBody>
      </p:sp>
      <p:sp>
        <p:nvSpPr>
          <p:cNvPr id="157" name="テキスト ボックス 156">
            <a:extLst>
              <a:ext uri="{FF2B5EF4-FFF2-40B4-BE49-F238E27FC236}">
                <a16:creationId xmlns:a16="http://schemas.microsoft.com/office/drawing/2014/main" id="{D154A2B2-6F30-4106-9F2B-72D604B4B79E}"/>
              </a:ext>
            </a:extLst>
          </p:cNvPr>
          <p:cNvSpPr txBox="1"/>
          <p:nvPr/>
        </p:nvSpPr>
        <p:spPr>
          <a:xfrm>
            <a:off x="5919653" y="4415547"/>
            <a:ext cx="1662545" cy="461665"/>
          </a:xfrm>
          <a:prstGeom prst="rect">
            <a:avLst/>
          </a:prstGeom>
          <a:noFill/>
        </p:spPr>
        <p:txBody>
          <a:bodyPr wrap="square" rtlCol="0">
            <a:spAutoFit/>
          </a:bodyPr>
          <a:lstStyle/>
          <a:p>
            <a:r>
              <a:rPr kumimoji="1" lang="ja-JP" altLang="en-US" sz="2400" dirty="0">
                <a:solidFill>
                  <a:srgbClr val="0070C0"/>
                </a:solidFill>
                <a:latin typeface="HG丸ｺﾞｼｯｸM-PRO" panose="020F0600000000000000" pitchFamily="50" charset="-128"/>
                <a:ea typeface="HG丸ｺﾞｼｯｸM-PRO" panose="020F0600000000000000" pitchFamily="50" charset="-128"/>
              </a:rPr>
              <a:t>深水層</a:t>
            </a:r>
          </a:p>
        </p:txBody>
      </p:sp>
      <p:sp>
        <p:nvSpPr>
          <p:cNvPr id="158" name="テキスト ボックス 157">
            <a:extLst>
              <a:ext uri="{FF2B5EF4-FFF2-40B4-BE49-F238E27FC236}">
                <a16:creationId xmlns:a16="http://schemas.microsoft.com/office/drawing/2014/main" id="{575E77B7-BAE1-4418-B83E-A638AFB93B38}"/>
              </a:ext>
            </a:extLst>
          </p:cNvPr>
          <p:cNvSpPr txBox="1"/>
          <p:nvPr/>
        </p:nvSpPr>
        <p:spPr>
          <a:xfrm rot="16200000">
            <a:off x="851442" y="3307871"/>
            <a:ext cx="1815242" cy="400110"/>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深度（ｍ）</a:t>
            </a:r>
          </a:p>
        </p:txBody>
      </p:sp>
      <p:sp>
        <p:nvSpPr>
          <p:cNvPr id="159" name="テキスト ボックス 158">
            <a:extLst>
              <a:ext uri="{FF2B5EF4-FFF2-40B4-BE49-F238E27FC236}">
                <a16:creationId xmlns:a16="http://schemas.microsoft.com/office/drawing/2014/main" id="{EB49CFDD-7D10-4536-9699-4100FE514D8A}"/>
              </a:ext>
            </a:extLst>
          </p:cNvPr>
          <p:cNvSpPr txBox="1"/>
          <p:nvPr/>
        </p:nvSpPr>
        <p:spPr>
          <a:xfrm>
            <a:off x="3264343" y="6068331"/>
            <a:ext cx="1558636" cy="369332"/>
          </a:xfrm>
          <a:prstGeom prst="rect">
            <a:avLst/>
          </a:prstGeom>
          <a:noFill/>
        </p:spPr>
        <p:txBody>
          <a:bodyPr wrap="square" rtlCol="0">
            <a:spAutoFit/>
          </a:bodyPr>
          <a:lstStyle/>
          <a:p>
            <a:r>
              <a:rPr kumimoji="1" lang="ja-JP" altLang="en-US" dirty="0"/>
              <a:t>水温（℃）</a:t>
            </a:r>
          </a:p>
        </p:txBody>
      </p:sp>
      <p:sp>
        <p:nvSpPr>
          <p:cNvPr id="160" name="テキスト ボックス 159">
            <a:extLst>
              <a:ext uri="{FF2B5EF4-FFF2-40B4-BE49-F238E27FC236}">
                <a16:creationId xmlns:a16="http://schemas.microsoft.com/office/drawing/2014/main" id="{8AA210FA-EB09-4F86-B5BD-A5CCA193C42E}"/>
              </a:ext>
            </a:extLst>
          </p:cNvPr>
          <p:cNvSpPr txBox="1"/>
          <p:nvPr/>
        </p:nvSpPr>
        <p:spPr>
          <a:xfrm>
            <a:off x="2018778" y="2464335"/>
            <a:ext cx="675677"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10</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61" name="テキスト ボックス 160">
            <a:extLst>
              <a:ext uri="{FF2B5EF4-FFF2-40B4-BE49-F238E27FC236}">
                <a16:creationId xmlns:a16="http://schemas.microsoft.com/office/drawing/2014/main" id="{4C4B1BEE-D52F-45C7-B9F2-8C299E1863D6}"/>
              </a:ext>
            </a:extLst>
          </p:cNvPr>
          <p:cNvSpPr txBox="1"/>
          <p:nvPr/>
        </p:nvSpPr>
        <p:spPr>
          <a:xfrm>
            <a:off x="2046380" y="2886466"/>
            <a:ext cx="675677"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20</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62" name="テキスト ボックス 161">
            <a:extLst>
              <a:ext uri="{FF2B5EF4-FFF2-40B4-BE49-F238E27FC236}">
                <a16:creationId xmlns:a16="http://schemas.microsoft.com/office/drawing/2014/main" id="{B6DB64FE-84A7-4659-B984-BA15F67F67F7}"/>
              </a:ext>
            </a:extLst>
          </p:cNvPr>
          <p:cNvSpPr txBox="1"/>
          <p:nvPr/>
        </p:nvSpPr>
        <p:spPr>
          <a:xfrm>
            <a:off x="2025659" y="3301694"/>
            <a:ext cx="675677"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30</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63" name="テキスト ボックス 162">
            <a:extLst>
              <a:ext uri="{FF2B5EF4-FFF2-40B4-BE49-F238E27FC236}">
                <a16:creationId xmlns:a16="http://schemas.microsoft.com/office/drawing/2014/main" id="{12395D65-9EF4-48F0-90CE-F7567A31A2C4}"/>
              </a:ext>
            </a:extLst>
          </p:cNvPr>
          <p:cNvSpPr txBox="1"/>
          <p:nvPr/>
        </p:nvSpPr>
        <p:spPr>
          <a:xfrm>
            <a:off x="2046321" y="3782986"/>
            <a:ext cx="675677"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40</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64" name="テキスト ボックス 163">
            <a:extLst>
              <a:ext uri="{FF2B5EF4-FFF2-40B4-BE49-F238E27FC236}">
                <a16:creationId xmlns:a16="http://schemas.microsoft.com/office/drawing/2014/main" id="{A3238110-FAD2-45E6-81BE-9EFF374D0525}"/>
              </a:ext>
            </a:extLst>
          </p:cNvPr>
          <p:cNvSpPr txBox="1"/>
          <p:nvPr/>
        </p:nvSpPr>
        <p:spPr>
          <a:xfrm>
            <a:off x="2067102" y="4257697"/>
            <a:ext cx="675677"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50</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65" name="テキスト ボックス 164">
            <a:extLst>
              <a:ext uri="{FF2B5EF4-FFF2-40B4-BE49-F238E27FC236}">
                <a16:creationId xmlns:a16="http://schemas.microsoft.com/office/drawing/2014/main" id="{31484E94-8470-471C-B8D4-7AB2678B14F5}"/>
              </a:ext>
            </a:extLst>
          </p:cNvPr>
          <p:cNvSpPr txBox="1"/>
          <p:nvPr/>
        </p:nvSpPr>
        <p:spPr>
          <a:xfrm>
            <a:off x="2060342" y="4729039"/>
            <a:ext cx="675677"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60</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66" name="テキスト ボックス 165">
            <a:extLst>
              <a:ext uri="{FF2B5EF4-FFF2-40B4-BE49-F238E27FC236}">
                <a16:creationId xmlns:a16="http://schemas.microsoft.com/office/drawing/2014/main" id="{885F6C36-3F7C-4F01-B9B0-32B53BF2BB93}"/>
              </a:ext>
            </a:extLst>
          </p:cNvPr>
          <p:cNvSpPr txBox="1"/>
          <p:nvPr/>
        </p:nvSpPr>
        <p:spPr>
          <a:xfrm>
            <a:off x="2039934" y="5191687"/>
            <a:ext cx="675677"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70</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67" name="テキスト ボックス 166">
            <a:extLst>
              <a:ext uri="{FF2B5EF4-FFF2-40B4-BE49-F238E27FC236}">
                <a16:creationId xmlns:a16="http://schemas.microsoft.com/office/drawing/2014/main" id="{CF277875-6F86-4AFE-AF65-F5706D47CF58}"/>
              </a:ext>
            </a:extLst>
          </p:cNvPr>
          <p:cNvSpPr txBox="1"/>
          <p:nvPr/>
        </p:nvSpPr>
        <p:spPr>
          <a:xfrm>
            <a:off x="2060715" y="5623076"/>
            <a:ext cx="675677"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80</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68" name="テキスト ボックス 167">
            <a:extLst>
              <a:ext uri="{FF2B5EF4-FFF2-40B4-BE49-F238E27FC236}">
                <a16:creationId xmlns:a16="http://schemas.microsoft.com/office/drawing/2014/main" id="{D334DE3E-3326-4640-8B49-2C1508B4CC65}"/>
              </a:ext>
            </a:extLst>
          </p:cNvPr>
          <p:cNvSpPr txBox="1"/>
          <p:nvPr/>
        </p:nvSpPr>
        <p:spPr>
          <a:xfrm>
            <a:off x="2186393" y="2006755"/>
            <a:ext cx="675677"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0</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69" name="テキスト ボックス 168">
            <a:extLst>
              <a:ext uri="{FF2B5EF4-FFF2-40B4-BE49-F238E27FC236}">
                <a16:creationId xmlns:a16="http://schemas.microsoft.com/office/drawing/2014/main" id="{91AE1B01-65B9-41EB-82B0-045B93BA57CF}"/>
              </a:ext>
            </a:extLst>
          </p:cNvPr>
          <p:cNvSpPr txBox="1"/>
          <p:nvPr/>
        </p:nvSpPr>
        <p:spPr>
          <a:xfrm>
            <a:off x="2373305" y="5808621"/>
            <a:ext cx="675677"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0</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70" name="テキスト ボックス 169">
            <a:extLst>
              <a:ext uri="{FF2B5EF4-FFF2-40B4-BE49-F238E27FC236}">
                <a16:creationId xmlns:a16="http://schemas.microsoft.com/office/drawing/2014/main" id="{DCD10974-0AEE-4371-B8D7-E7A7C5B03606}"/>
              </a:ext>
            </a:extLst>
          </p:cNvPr>
          <p:cNvSpPr txBox="1"/>
          <p:nvPr/>
        </p:nvSpPr>
        <p:spPr>
          <a:xfrm>
            <a:off x="3245673" y="5788602"/>
            <a:ext cx="675677"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10</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71" name="テキスト ボックス 170">
            <a:extLst>
              <a:ext uri="{FF2B5EF4-FFF2-40B4-BE49-F238E27FC236}">
                <a16:creationId xmlns:a16="http://schemas.microsoft.com/office/drawing/2014/main" id="{DB86A196-E3AC-4C38-A945-A46B858742F6}"/>
              </a:ext>
            </a:extLst>
          </p:cNvPr>
          <p:cNvSpPr txBox="1"/>
          <p:nvPr/>
        </p:nvSpPr>
        <p:spPr>
          <a:xfrm>
            <a:off x="4345320" y="5765925"/>
            <a:ext cx="675677"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20</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72" name="右中かっこ 171">
            <a:extLst>
              <a:ext uri="{FF2B5EF4-FFF2-40B4-BE49-F238E27FC236}">
                <a16:creationId xmlns:a16="http://schemas.microsoft.com/office/drawing/2014/main" id="{E555373E-4318-44DB-BE03-29C791B3796F}"/>
              </a:ext>
            </a:extLst>
          </p:cNvPr>
          <p:cNvSpPr/>
          <p:nvPr/>
        </p:nvSpPr>
        <p:spPr>
          <a:xfrm>
            <a:off x="5538951" y="2220418"/>
            <a:ext cx="151249" cy="60081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3" name="右中かっこ 172">
            <a:extLst>
              <a:ext uri="{FF2B5EF4-FFF2-40B4-BE49-F238E27FC236}">
                <a16:creationId xmlns:a16="http://schemas.microsoft.com/office/drawing/2014/main" id="{DD08A6AE-E6BC-4065-AD77-8924A7989F93}"/>
              </a:ext>
            </a:extLst>
          </p:cNvPr>
          <p:cNvSpPr/>
          <p:nvPr/>
        </p:nvSpPr>
        <p:spPr>
          <a:xfrm>
            <a:off x="5523287" y="2883389"/>
            <a:ext cx="180000" cy="576000"/>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4" name="右中かっこ 173">
            <a:extLst>
              <a:ext uri="{FF2B5EF4-FFF2-40B4-BE49-F238E27FC236}">
                <a16:creationId xmlns:a16="http://schemas.microsoft.com/office/drawing/2014/main" id="{AC7D0535-7809-402D-BEB3-E71930FAA5D1}"/>
              </a:ext>
            </a:extLst>
          </p:cNvPr>
          <p:cNvSpPr/>
          <p:nvPr/>
        </p:nvSpPr>
        <p:spPr>
          <a:xfrm>
            <a:off x="5523287" y="3486360"/>
            <a:ext cx="219633" cy="2343852"/>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6" name="テキスト ボックス 175">
            <a:extLst>
              <a:ext uri="{FF2B5EF4-FFF2-40B4-BE49-F238E27FC236}">
                <a16:creationId xmlns:a16="http://schemas.microsoft.com/office/drawing/2014/main" id="{F218FDB7-3668-4560-A5F9-54A70D2BEA09}"/>
              </a:ext>
            </a:extLst>
          </p:cNvPr>
          <p:cNvSpPr txBox="1"/>
          <p:nvPr/>
        </p:nvSpPr>
        <p:spPr>
          <a:xfrm>
            <a:off x="6668815" y="10822"/>
            <a:ext cx="5675582" cy="369332"/>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令和元年度第</a:t>
            </a:r>
            <a:r>
              <a:rPr lang="en-US" altLang="ja-JP" dirty="0">
                <a:latin typeface="HG丸ｺﾞｼｯｸM-PRO" panose="020F0600000000000000" pitchFamily="50" charset="-128"/>
                <a:ea typeface="HG丸ｺﾞｼｯｸM-PRO" panose="020F0600000000000000" pitchFamily="50" charset="-128"/>
              </a:rPr>
              <a:t>62</a:t>
            </a:r>
            <a:r>
              <a:rPr lang="ja-JP" altLang="en-US" dirty="0">
                <a:latin typeface="HG丸ｺﾞｼｯｸM-PRO" panose="020F0600000000000000" pitchFamily="50" charset="-128"/>
                <a:ea typeface="HG丸ｺﾞｼｯｸM-PRO" panose="020F0600000000000000" pitchFamily="50" charset="-128"/>
              </a:rPr>
              <a:t>回日本大学工学部</a:t>
            </a:r>
            <a:r>
              <a:rPr kumimoji="1" lang="ja-JP" altLang="en-US" dirty="0">
                <a:latin typeface="HG丸ｺﾞｼｯｸM-PRO" panose="020F0600000000000000" pitchFamily="50" charset="-128"/>
                <a:ea typeface="HG丸ｺﾞｼｯｸM-PRO" panose="020F0600000000000000" pitchFamily="50" charset="-128"/>
              </a:rPr>
              <a:t>学術研究報告会</a:t>
            </a:r>
          </a:p>
        </p:txBody>
      </p:sp>
    </p:spTree>
    <p:extLst>
      <p:ext uri="{BB962C8B-B14F-4D97-AF65-F5344CB8AC3E}">
        <p14:creationId xmlns:p14="http://schemas.microsoft.com/office/powerpoint/2010/main" val="3087981231"/>
      </p:ext>
    </p:extLst>
  </p:cSld>
  <p:clrMapOvr>
    <a:masterClrMapping/>
  </p:clrMapOvr>
  <mc:AlternateContent xmlns:mc="http://schemas.openxmlformats.org/markup-compatibility/2006" xmlns:p14="http://schemas.microsoft.com/office/powerpoint/2010/main">
    <mc:Choice Requires="p14">
      <p:transition spd="slow" p14:dur="2000" advTm="59000"/>
    </mc:Choice>
    <mc:Fallback xmlns="">
      <p:transition spd="slow" advTm="59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3284E8-8D01-4218-A604-B0646C9C4F50}"/>
              </a:ext>
            </a:extLst>
          </p:cNvPr>
          <p:cNvSpPr>
            <a:spLocks noGrp="1"/>
          </p:cNvSpPr>
          <p:nvPr>
            <p:ph type="title"/>
          </p:nvPr>
        </p:nvSpPr>
        <p:spPr/>
        <p:txBody>
          <a:bodyPr/>
          <a:lstStyle/>
          <a:p>
            <a:r>
              <a:rPr kumimoji="1" lang="ja-JP" altLang="en-US" b="1" dirty="0">
                <a:latin typeface="HG丸ｺﾞｼｯｸM-PRO" panose="020F0600000000000000" pitchFamily="50" charset="-128"/>
                <a:ea typeface="HG丸ｺﾞｼｯｸM-PRO" panose="020F0600000000000000" pitchFamily="50" charset="-128"/>
              </a:rPr>
              <a:t>猪苗代湖の水温成層変化過程イメージ</a:t>
            </a:r>
          </a:p>
        </p:txBody>
      </p:sp>
      <p:grpSp>
        <p:nvGrpSpPr>
          <p:cNvPr id="4" name="グループ化 3">
            <a:extLst>
              <a:ext uri="{FF2B5EF4-FFF2-40B4-BE49-F238E27FC236}">
                <a16:creationId xmlns:a16="http://schemas.microsoft.com/office/drawing/2014/main" id="{00000000-0008-0000-0100-000038000000}"/>
              </a:ext>
            </a:extLst>
          </p:cNvPr>
          <p:cNvGrpSpPr/>
          <p:nvPr/>
        </p:nvGrpSpPr>
        <p:grpSpPr>
          <a:xfrm>
            <a:off x="1945481" y="1833562"/>
            <a:ext cx="7272338" cy="4243388"/>
            <a:chOff x="0" y="0"/>
            <a:chExt cx="7272338" cy="4410076"/>
          </a:xfrm>
        </p:grpSpPr>
        <p:grpSp>
          <p:nvGrpSpPr>
            <p:cNvPr id="5" name="グループ化 4">
              <a:extLst>
                <a:ext uri="{FF2B5EF4-FFF2-40B4-BE49-F238E27FC236}">
                  <a16:creationId xmlns:a16="http://schemas.microsoft.com/office/drawing/2014/main" id="{00000000-0008-0000-0100-00001F000000}"/>
                </a:ext>
              </a:extLst>
            </p:cNvPr>
            <p:cNvGrpSpPr/>
            <p:nvPr/>
          </p:nvGrpSpPr>
          <p:grpSpPr>
            <a:xfrm>
              <a:off x="747713" y="0"/>
              <a:ext cx="6524625" cy="3980377"/>
              <a:chOff x="747713" y="0"/>
              <a:chExt cx="6524625" cy="3980377"/>
            </a:xfrm>
          </p:grpSpPr>
          <p:grpSp>
            <p:nvGrpSpPr>
              <p:cNvPr id="24" name="グループ化 23">
                <a:extLst>
                  <a:ext uri="{FF2B5EF4-FFF2-40B4-BE49-F238E27FC236}">
                    <a16:creationId xmlns:a16="http://schemas.microsoft.com/office/drawing/2014/main" id="{00000000-0008-0000-0100-000015000000}"/>
                  </a:ext>
                </a:extLst>
              </p:cNvPr>
              <p:cNvGrpSpPr/>
              <p:nvPr/>
            </p:nvGrpSpPr>
            <p:grpSpPr>
              <a:xfrm>
                <a:off x="747713" y="0"/>
                <a:ext cx="6524625" cy="3980377"/>
                <a:chOff x="747713" y="0"/>
                <a:chExt cx="6524625" cy="3980377"/>
              </a:xfrm>
            </p:grpSpPr>
            <p:pic>
              <p:nvPicPr>
                <p:cNvPr id="32" name="図 31">
                  <a:extLst>
                    <a:ext uri="{FF2B5EF4-FFF2-40B4-BE49-F238E27FC236}">
                      <a16:creationId xmlns:a16="http://schemas.microsoft.com/office/drawing/2014/main" id="{00000000-0008-0000-0100-000002000000}"/>
                    </a:ext>
                  </a:extLst>
                </p:cNvPr>
                <p:cNvPicPr>
                  <a:picLocks noChangeAspect="1"/>
                </p:cNvPicPr>
                <p:nvPr/>
              </p:nvPicPr>
              <p:blipFill>
                <a:blip r:embed="rId2"/>
                <a:stretch>
                  <a:fillRect/>
                </a:stretch>
              </p:blipFill>
              <p:spPr>
                <a:xfrm>
                  <a:off x="747713" y="46956"/>
                  <a:ext cx="6355049" cy="3933421"/>
                </a:xfrm>
                <a:prstGeom prst="rect">
                  <a:avLst/>
                </a:prstGeom>
              </p:spPr>
            </p:pic>
            <p:sp>
              <p:nvSpPr>
                <p:cNvPr id="33" name="テキスト ボックス 2">
                  <a:extLst>
                    <a:ext uri="{FF2B5EF4-FFF2-40B4-BE49-F238E27FC236}">
                      <a16:creationId xmlns:a16="http://schemas.microsoft.com/office/drawing/2014/main" id="{00000000-0008-0000-0100-000003000000}"/>
                    </a:ext>
                  </a:extLst>
                </p:cNvPr>
                <p:cNvSpPr txBox="1"/>
                <p:nvPr/>
              </p:nvSpPr>
              <p:spPr>
                <a:xfrm>
                  <a:off x="1376363" y="0"/>
                  <a:ext cx="847725" cy="3619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a:latin typeface="HG丸ｺﾞｼｯｸM-PRO" panose="020F0600000000000000" pitchFamily="50" charset="-128"/>
                      <a:ea typeface="HG丸ｺﾞｼｯｸM-PRO" panose="020F0600000000000000" pitchFamily="50" charset="-128"/>
                    </a:rPr>
                    <a:t>受熱期</a:t>
                  </a:r>
                </a:p>
              </p:txBody>
            </p:sp>
            <p:sp>
              <p:nvSpPr>
                <p:cNvPr id="34" name="テキスト ボックス 5">
                  <a:extLst>
                    <a:ext uri="{FF2B5EF4-FFF2-40B4-BE49-F238E27FC236}">
                      <a16:creationId xmlns:a16="http://schemas.microsoft.com/office/drawing/2014/main" id="{00000000-0008-0000-0100-000006000000}"/>
                    </a:ext>
                  </a:extLst>
                </p:cNvPr>
                <p:cNvSpPr txBox="1"/>
                <p:nvPr/>
              </p:nvSpPr>
              <p:spPr>
                <a:xfrm>
                  <a:off x="4062414" y="9525"/>
                  <a:ext cx="838200" cy="3619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a:latin typeface="HG丸ｺﾞｼｯｸM-PRO" panose="020F0600000000000000" pitchFamily="50" charset="-128"/>
                      <a:ea typeface="HG丸ｺﾞｼｯｸM-PRO" panose="020F0600000000000000" pitchFamily="50" charset="-128"/>
                    </a:rPr>
                    <a:t>放熱期</a:t>
                  </a:r>
                </a:p>
              </p:txBody>
            </p:sp>
            <p:sp>
              <p:nvSpPr>
                <p:cNvPr id="35" name="テキスト ボックス 6">
                  <a:extLst>
                    <a:ext uri="{FF2B5EF4-FFF2-40B4-BE49-F238E27FC236}">
                      <a16:creationId xmlns:a16="http://schemas.microsoft.com/office/drawing/2014/main" id="{00000000-0008-0000-0100-000007000000}"/>
                    </a:ext>
                  </a:extLst>
                </p:cNvPr>
                <p:cNvSpPr txBox="1"/>
                <p:nvPr/>
              </p:nvSpPr>
              <p:spPr>
                <a:xfrm>
                  <a:off x="6405563" y="57150"/>
                  <a:ext cx="866775" cy="3619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a:latin typeface="HG丸ｺﾞｼｯｸM-PRO" panose="020F0600000000000000" pitchFamily="50" charset="-128"/>
                      <a:ea typeface="HG丸ｺﾞｼｯｸM-PRO" panose="020F0600000000000000" pitchFamily="50" charset="-128"/>
                    </a:rPr>
                    <a:t>受熱期</a:t>
                  </a:r>
                </a:p>
              </p:txBody>
            </p:sp>
            <p:sp>
              <p:nvSpPr>
                <p:cNvPr id="36" name="テキスト ボックス 7">
                  <a:extLst>
                    <a:ext uri="{FF2B5EF4-FFF2-40B4-BE49-F238E27FC236}">
                      <a16:creationId xmlns:a16="http://schemas.microsoft.com/office/drawing/2014/main" id="{00000000-0008-0000-0100-000008000000}"/>
                    </a:ext>
                  </a:extLst>
                </p:cNvPr>
                <p:cNvSpPr txBox="1"/>
                <p:nvPr/>
              </p:nvSpPr>
              <p:spPr>
                <a:xfrm>
                  <a:off x="1395413" y="428625"/>
                  <a:ext cx="1247775" cy="3619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a:latin typeface="HG丸ｺﾞｼｯｸM-PRO" panose="020F0600000000000000" pitchFamily="50" charset="-128"/>
                      <a:ea typeface="HG丸ｺﾞｼｯｸM-PRO" panose="020F0600000000000000" pitchFamily="50" charset="-128"/>
                    </a:rPr>
                    <a:t>成層形成期</a:t>
                  </a:r>
                </a:p>
              </p:txBody>
            </p:sp>
            <p:sp>
              <p:nvSpPr>
                <p:cNvPr id="37" name="テキスト ボックス 8">
                  <a:extLst>
                    <a:ext uri="{FF2B5EF4-FFF2-40B4-BE49-F238E27FC236}">
                      <a16:creationId xmlns:a16="http://schemas.microsoft.com/office/drawing/2014/main" id="{00000000-0008-0000-0100-000009000000}"/>
                    </a:ext>
                  </a:extLst>
                </p:cNvPr>
                <p:cNvSpPr txBox="1"/>
                <p:nvPr/>
              </p:nvSpPr>
              <p:spPr>
                <a:xfrm>
                  <a:off x="3529013" y="438150"/>
                  <a:ext cx="1257300" cy="3619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a:latin typeface="HG丸ｺﾞｼｯｸM-PRO" panose="020F0600000000000000" pitchFamily="50" charset="-128"/>
                      <a:ea typeface="HG丸ｺﾞｼｯｸM-PRO" panose="020F0600000000000000" pitchFamily="50" charset="-128"/>
                    </a:rPr>
                    <a:t>部分循環期</a:t>
                  </a:r>
                </a:p>
              </p:txBody>
            </p:sp>
            <p:sp>
              <p:nvSpPr>
                <p:cNvPr id="38" name="テキスト ボックス 10">
                  <a:extLst>
                    <a:ext uri="{FF2B5EF4-FFF2-40B4-BE49-F238E27FC236}">
                      <a16:creationId xmlns:a16="http://schemas.microsoft.com/office/drawing/2014/main" id="{00000000-0008-0000-0100-00000B000000}"/>
                    </a:ext>
                  </a:extLst>
                </p:cNvPr>
                <p:cNvSpPr txBox="1"/>
                <p:nvPr/>
              </p:nvSpPr>
              <p:spPr>
                <a:xfrm>
                  <a:off x="5624512" y="438150"/>
                  <a:ext cx="1257301" cy="3619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a:latin typeface="HG丸ｺﾞｼｯｸM-PRO" panose="020F0600000000000000" pitchFamily="50" charset="-128"/>
                      <a:ea typeface="HG丸ｺﾞｼｯｸM-PRO" panose="020F0600000000000000" pitchFamily="50" charset="-128"/>
                    </a:rPr>
                    <a:t>全層循環期</a:t>
                  </a:r>
                </a:p>
              </p:txBody>
            </p:sp>
            <p:sp>
              <p:nvSpPr>
                <p:cNvPr id="39" name="テキスト ボックス 11">
                  <a:extLst>
                    <a:ext uri="{FF2B5EF4-FFF2-40B4-BE49-F238E27FC236}">
                      <a16:creationId xmlns:a16="http://schemas.microsoft.com/office/drawing/2014/main" id="{00000000-0008-0000-0100-00000C000000}"/>
                    </a:ext>
                  </a:extLst>
                </p:cNvPr>
                <p:cNvSpPr txBox="1"/>
                <p:nvPr/>
              </p:nvSpPr>
              <p:spPr>
                <a:xfrm>
                  <a:off x="1728788" y="2438400"/>
                  <a:ext cx="847725" cy="3619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a:latin typeface="HG丸ｺﾞｼｯｸM-PRO" panose="020F0600000000000000" pitchFamily="50" charset="-128"/>
                      <a:ea typeface="HG丸ｺﾞｼｯｸM-PRO" panose="020F0600000000000000" pitchFamily="50" charset="-128"/>
                    </a:rPr>
                    <a:t>深水層</a:t>
                  </a:r>
                </a:p>
              </p:txBody>
            </p:sp>
            <p:sp>
              <p:nvSpPr>
                <p:cNvPr id="40" name="テキスト ボックス 14">
                  <a:extLst>
                    <a:ext uri="{FF2B5EF4-FFF2-40B4-BE49-F238E27FC236}">
                      <a16:creationId xmlns:a16="http://schemas.microsoft.com/office/drawing/2014/main" id="{00000000-0008-0000-0100-00000F000000}"/>
                    </a:ext>
                  </a:extLst>
                </p:cNvPr>
                <p:cNvSpPr txBox="1"/>
                <p:nvPr/>
              </p:nvSpPr>
              <p:spPr>
                <a:xfrm>
                  <a:off x="4062413" y="1476375"/>
                  <a:ext cx="838201" cy="3619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a:latin typeface="HG丸ｺﾞｼｯｸM-PRO" panose="020F0600000000000000" pitchFamily="50" charset="-128"/>
                      <a:ea typeface="HG丸ｺﾞｼｯｸM-PRO" panose="020F0600000000000000" pitchFamily="50" charset="-128"/>
                    </a:rPr>
                    <a:t>混合層</a:t>
                  </a:r>
                </a:p>
              </p:txBody>
            </p:sp>
            <p:sp>
              <p:nvSpPr>
                <p:cNvPr id="41" name="テキスト ボックス 15">
                  <a:extLst>
                    <a:ext uri="{FF2B5EF4-FFF2-40B4-BE49-F238E27FC236}">
                      <a16:creationId xmlns:a16="http://schemas.microsoft.com/office/drawing/2014/main" id="{00000000-0008-0000-0100-000010000000}"/>
                    </a:ext>
                  </a:extLst>
                </p:cNvPr>
                <p:cNvSpPr txBox="1"/>
                <p:nvPr/>
              </p:nvSpPr>
              <p:spPr>
                <a:xfrm>
                  <a:off x="3024187" y="1600200"/>
                  <a:ext cx="609601" cy="3619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baseline="0">
                      <a:solidFill>
                        <a:srgbClr val="7030A0"/>
                      </a:solidFill>
                      <a:latin typeface="HG丸ｺﾞｼｯｸM-PRO" panose="020F0600000000000000" pitchFamily="50" charset="-128"/>
                      <a:ea typeface="HG丸ｺﾞｼｯｸM-PRO" panose="020F0600000000000000" pitchFamily="50" charset="-128"/>
                    </a:rPr>
                    <a:t>躍層</a:t>
                  </a:r>
                </a:p>
              </p:txBody>
            </p:sp>
            <p:sp>
              <p:nvSpPr>
                <p:cNvPr id="42" name="テキスト ボックス 17">
                  <a:extLst>
                    <a:ext uri="{FF2B5EF4-FFF2-40B4-BE49-F238E27FC236}">
                      <a16:creationId xmlns:a16="http://schemas.microsoft.com/office/drawing/2014/main" id="{00000000-0008-0000-0100-000012000000}"/>
                    </a:ext>
                  </a:extLst>
                </p:cNvPr>
                <p:cNvSpPr txBox="1"/>
                <p:nvPr/>
              </p:nvSpPr>
              <p:spPr>
                <a:xfrm>
                  <a:off x="1166812" y="2886074"/>
                  <a:ext cx="933451" cy="61912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400" b="1">
                      <a:latin typeface="HG丸ｺﾞｼｯｸM-PRO" panose="020F0600000000000000" pitchFamily="50" charset="-128"/>
                      <a:ea typeface="HG丸ｺﾞｼｯｸM-PRO" panose="020F0600000000000000" pitchFamily="50" charset="-128"/>
                    </a:rPr>
                    <a:t>混合層の　</a:t>
                  </a:r>
                  <a:endParaRPr kumimoji="1" lang="en-US" altLang="ja-JP" sz="1400" b="1">
                    <a:latin typeface="HG丸ｺﾞｼｯｸM-PRO" panose="020F0600000000000000" pitchFamily="50" charset="-128"/>
                    <a:ea typeface="HG丸ｺﾞｼｯｸM-PRO" panose="020F0600000000000000" pitchFamily="50" charset="-128"/>
                  </a:endParaRPr>
                </a:p>
                <a:p>
                  <a:r>
                    <a:rPr kumimoji="1" lang="ja-JP" altLang="en-US" sz="1400" b="1">
                      <a:latin typeface="HG丸ｺﾞｼｯｸM-PRO" panose="020F0600000000000000" pitchFamily="50" charset="-128"/>
                      <a:ea typeface="HG丸ｺﾞｼｯｸM-PRO" panose="020F0600000000000000" pitchFamily="50" charset="-128"/>
                    </a:rPr>
                    <a:t>　境界面</a:t>
                  </a:r>
                </a:p>
              </p:txBody>
            </p:sp>
            <p:cxnSp>
              <p:nvCxnSpPr>
                <p:cNvPr id="43" name="直線矢印コネクタ 42">
                  <a:extLst>
                    <a:ext uri="{FF2B5EF4-FFF2-40B4-BE49-F238E27FC236}">
                      <a16:creationId xmlns:a16="http://schemas.microsoft.com/office/drawing/2014/main" id="{00000000-0008-0000-0100-000014000000}"/>
                    </a:ext>
                  </a:extLst>
                </p:cNvPr>
                <p:cNvCxnSpPr/>
                <p:nvPr/>
              </p:nvCxnSpPr>
              <p:spPr>
                <a:xfrm flipH="1" flipV="1">
                  <a:off x="1262063" y="2724150"/>
                  <a:ext cx="190500" cy="18097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25" name="テキスト ボックス 21">
                <a:extLst>
                  <a:ext uri="{FF2B5EF4-FFF2-40B4-BE49-F238E27FC236}">
                    <a16:creationId xmlns:a16="http://schemas.microsoft.com/office/drawing/2014/main" id="{00000000-0008-0000-0100-000016000000}"/>
                  </a:ext>
                </a:extLst>
              </p:cNvPr>
              <p:cNvSpPr txBox="1"/>
              <p:nvPr/>
            </p:nvSpPr>
            <p:spPr>
              <a:xfrm>
                <a:off x="2938463" y="762000"/>
                <a:ext cx="447676" cy="21907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800">
                    <a:latin typeface="HG丸ｺﾞｼｯｸM-PRO" panose="020F0600000000000000" pitchFamily="50" charset="-128"/>
                    <a:ea typeface="HG丸ｺﾞｼｯｸM-PRO" panose="020F0600000000000000" pitchFamily="50" charset="-128"/>
                  </a:rPr>
                  <a:t>20℃</a:t>
                </a:r>
                <a:endParaRPr kumimoji="1" lang="ja-JP" altLang="en-US" sz="800">
                  <a:latin typeface="HG丸ｺﾞｼｯｸM-PRO" panose="020F0600000000000000" pitchFamily="50" charset="-128"/>
                  <a:ea typeface="HG丸ｺﾞｼｯｸM-PRO" panose="020F0600000000000000" pitchFamily="50" charset="-128"/>
                </a:endParaRPr>
              </a:p>
            </p:txBody>
          </p:sp>
          <p:sp>
            <p:nvSpPr>
              <p:cNvPr id="26" name="テキスト ボックス 22">
                <a:extLst>
                  <a:ext uri="{FF2B5EF4-FFF2-40B4-BE49-F238E27FC236}">
                    <a16:creationId xmlns:a16="http://schemas.microsoft.com/office/drawing/2014/main" id="{00000000-0008-0000-0100-000017000000}"/>
                  </a:ext>
                </a:extLst>
              </p:cNvPr>
              <p:cNvSpPr txBox="1"/>
              <p:nvPr/>
            </p:nvSpPr>
            <p:spPr>
              <a:xfrm>
                <a:off x="3205163" y="1143000"/>
                <a:ext cx="447676" cy="21907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800">
                    <a:latin typeface="HG丸ｺﾞｼｯｸM-PRO" panose="020F0600000000000000" pitchFamily="50" charset="-128"/>
                    <a:ea typeface="HG丸ｺﾞｼｯｸM-PRO" panose="020F0600000000000000" pitchFamily="50" charset="-128"/>
                  </a:rPr>
                  <a:t>16℃</a:t>
                </a:r>
                <a:endParaRPr kumimoji="1" lang="ja-JP" altLang="en-US" sz="800">
                  <a:latin typeface="HG丸ｺﾞｼｯｸM-PRO" panose="020F0600000000000000" pitchFamily="50" charset="-128"/>
                  <a:ea typeface="HG丸ｺﾞｼｯｸM-PRO" panose="020F0600000000000000" pitchFamily="50" charset="-128"/>
                </a:endParaRPr>
              </a:p>
            </p:txBody>
          </p:sp>
          <p:sp>
            <p:nvSpPr>
              <p:cNvPr id="27" name="テキスト ボックス 24">
                <a:extLst>
                  <a:ext uri="{FF2B5EF4-FFF2-40B4-BE49-F238E27FC236}">
                    <a16:creationId xmlns:a16="http://schemas.microsoft.com/office/drawing/2014/main" id="{00000000-0008-0000-0100-000019000000}"/>
                  </a:ext>
                </a:extLst>
              </p:cNvPr>
              <p:cNvSpPr txBox="1"/>
              <p:nvPr/>
            </p:nvSpPr>
            <p:spPr>
              <a:xfrm>
                <a:off x="3900488" y="1143000"/>
                <a:ext cx="466725" cy="2476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800">
                    <a:latin typeface="HG丸ｺﾞｼｯｸM-PRO" panose="020F0600000000000000" pitchFamily="50" charset="-128"/>
                    <a:ea typeface="HG丸ｺﾞｼｯｸM-PRO" panose="020F0600000000000000" pitchFamily="50" charset="-128"/>
                  </a:rPr>
                  <a:t>12℃</a:t>
                </a:r>
                <a:endParaRPr kumimoji="1" lang="ja-JP" altLang="en-US" sz="800">
                  <a:latin typeface="HG丸ｺﾞｼｯｸM-PRO" panose="020F0600000000000000" pitchFamily="50" charset="-128"/>
                  <a:ea typeface="HG丸ｺﾞｼｯｸM-PRO" panose="020F0600000000000000" pitchFamily="50" charset="-128"/>
                </a:endParaRPr>
              </a:p>
            </p:txBody>
          </p:sp>
          <p:sp>
            <p:nvSpPr>
              <p:cNvPr id="28" name="テキスト ボックス 25">
                <a:extLst>
                  <a:ext uri="{FF2B5EF4-FFF2-40B4-BE49-F238E27FC236}">
                    <a16:creationId xmlns:a16="http://schemas.microsoft.com/office/drawing/2014/main" id="{00000000-0008-0000-0100-00001A000000}"/>
                  </a:ext>
                </a:extLst>
              </p:cNvPr>
              <p:cNvSpPr txBox="1"/>
              <p:nvPr/>
            </p:nvSpPr>
            <p:spPr>
              <a:xfrm>
                <a:off x="3567113" y="1304925"/>
                <a:ext cx="438150" cy="2286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800">
                    <a:latin typeface="HG丸ｺﾞｼｯｸM-PRO" panose="020F0600000000000000" pitchFamily="50" charset="-128"/>
                    <a:ea typeface="HG丸ｺﾞｼｯｸM-PRO" panose="020F0600000000000000" pitchFamily="50" charset="-128"/>
                  </a:rPr>
                  <a:t>14℃</a:t>
                </a:r>
                <a:endParaRPr kumimoji="1" lang="ja-JP" altLang="en-US" sz="800">
                  <a:latin typeface="HG丸ｺﾞｼｯｸM-PRO" panose="020F0600000000000000" pitchFamily="50" charset="-128"/>
                  <a:ea typeface="HG丸ｺﾞｼｯｸM-PRO" panose="020F0600000000000000" pitchFamily="50" charset="-128"/>
                </a:endParaRPr>
              </a:p>
            </p:txBody>
          </p:sp>
          <p:sp>
            <p:nvSpPr>
              <p:cNvPr id="29" name="テキスト ボックス 26">
                <a:extLst>
                  <a:ext uri="{FF2B5EF4-FFF2-40B4-BE49-F238E27FC236}">
                    <a16:creationId xmlns:a16="http://schemas.microsoft.com/office/drawing/2014/main" id="{00000000-0008-0000-0100-00001B000000}"/>
                  </a:ext>
                </a:extLst>
              </p:cNvPr>
              <p:cNvSpPr txBox="1"/>
              <p:nvPr/>
            </p:nvSpPr>
            <p:spPr>
              <a:xfrm>
                <a:off x="4462463" y="1828799"/>
                <a:ext cx="447675" cy="23812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800">
                    <a:latin typeface="HG丸ｺﾞｼｯｸM-PRO" panose="020F0600000000000000" pitchFamily="50" charset="-128"/>
                    <a:ea typeface="HG丸ｺﾞｼｯｸM-PRO" panose="020F0600000000000000" pitchFamily="50" charset="-128"/>
                  </a:rPr>
                  <a:t>10℃</a:t>
                </a:r>
                <a:endParaRPr kumimoji="1" lang="ja-JP" altLang="en-US" sz="800">
                  <a:latin typeface="HG丸ｺﾞｼｯｸM-PRO" panose="020F0600000000000000" pitchFamily="50" charset="-128"/>
                  <a:ea typeface="HG丸ｺﾞｼｯｸM-PRO" panose="020F0600000000000000" pitchFamily="50" charset="-128"/>
                </a:endParaRPr>
              </a:p>
            </p:txBody>
          </p:sp>
          <p:sp>
            <p:nvSpPr>
              <p:cNvPr id="30" name="テキスト ボックス 28">
                <a:extLst>
                  <a:ext uri="{FF2B5EF4-FFF2-40B4-BE49-F238E27FC236}">
                    <a16:creationId xmlns:a16="http://schemas.microsoft.com/office/drawing/2014/main" id="{00000000-0008-0000-0100-00001D000000}"/>
                  </a:ext>
                </a:extLst>
              </p:cNvPr>
              <p:cNvSpPr txBox="1"/>
              <p:nvPr/>
            </p:nvSpPr>
            <p:spPr>
              <a:xfrm>
                <a:off x="4710113" y="2047875"/>
                <a:ext cx="390525" cy="2476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800">
                    <a:latin typeface="HG丸ｺﾞｼｯｸM-PRO" panose="020F0600000000000000" pitchFamily="50" charset="-128"/>
                    <a:ea typeface="HG丸ｺﾞｼｯｸM-PRO" panose="020F0600000000000000" pitchFamily="50" charset="-128"/>
                  </a:rPr>
                  <a:t>８</a:t>
                </a:r>
                <a:r>
                  <a:rPr kumimoji="1" lang="en-US" altLang="ja-JP" sz="800">
                    <a:latin typeface="HG丸ｺﾞｼｯｸM-PRO" panose="020F0600000000000000" pitchFamily="50" charset="-128"/>
                    <a:ea typeface="HG丸ｺﾞｼｯｸM-PRO" panose="020F0600000000000000" pitchFamily="50" charset="-128"/>
                  </a:rPr>
                  <a:t>℃</a:t>
                </a:r>
                <a:endParaRPr kumimoji="1" lang="ja-JP" altLang="en-US" sz="800">
                  <a:latin typeface="HG丸ｺﾞｼｯｸM-PRO" panose="020F0600000000000000" pitchFamily="50" charset="-128"/>
                  <a:ea typeface="HG丸ｺﾞｼｯｸM-PRO" panose="020F0600000000000000" pitchFamily="50" charset="-128"/>
                </a:endParaRPr>
              </a:p>
            </p:txBody>
          </p:sp>
          <p:sp>
            <p:nvSpPr>
              <p:cNvPr id="31" name="テキスト ボックス 29">
                <a:extLst>
                  <a:ext uri="{FF2B5EF4-FFF2-40B4-BE49-F238E27FC236}">
                    <a16:creationId xmlns:a16="http://schemas.microsoft.com/office/drawing/2014/main" id="{00000000-0008-0000-0100-00001E000000}"/>
                  </a:ext>
                </a:extLst>
              </p:cNvPr>
              <p:cNvSpPr txBox="1"/>
              <p:nvPr/>
            </p:nvSpPr>
            <p:spPr>
              <a:xfrm>
                <a:off x="5443538" y="2152650"/>
                <a:ext cx="409575" cy="2286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800">
                    <a:latin typeface="HG丸ｺﾞｼｯｸM-PRO" panose="020F0600000000000000" pitchFamily="50" charset="-128"/>
                    <a:ea typeface="HG丸ｺﾞｼｯｸM-PRO" panose="020F0600000000000000" pitchFamily="50" charset="-128"/>
                  </a:rPr>
                  <a:t>６</a:t>
                </a:r>
                <a:r>
                  <a:rPr kumimoji="1" lang="en-US" altLang="ja-JP" sz="800">
                    <a:latin typeface="HG丸ｺﾞｼｯｸM-PRO" panose="020F0600000000000000" pitchFamily="50" charset="-128"/>
                    <a:ea typeface="HG丸ｺﾞｼｯｸM-PRO" panose="020F0600000000000000" pitchFamily="50" charset="-128"/>
                  </a:rPr>
                  <a:t>℃</a:t>
                </a:r>
                <a:endParaRPr kumimoji="1" lang="ja-JP" altLang="en-US" sz="800">
                  <a:latin typeface="HG丸ｺﾞｼｯｸM-PRO" panose="020F0600000000000000" pitchFamily="50" charset="-128"/>
                  <a:ea typeface="HG丸ｺﾞｼｯｸM-PRO" panose="020F0600000000000000" pitchFamily="50" charset="-128"/>
                </a:endParaRPr>
              </a:p>
            </p:txBody>
          </p:sp>
        </p:grpSp>
        <p:sp>
          <p:nvSpPr>
            <p:cNvPr id="6" name="テキスト ボックス 31">
              <a:extLst>
                <a:ext uri="{FF2B5EF4-FFF2-40B4-BE49-F238E27FC236}">
                  <a16:creationId xmlns:a16="http://schemas.microsoft.com/office/drawing/2014/main" id="{00000000-0008-0000-0100-000020000000}"/>
                </a:ext>
              </a:extLst>
            </p:cNvPr>
            <p:cNvSpPr txBox="1"/>
            <p:nvPr/>
          </p:nvSpPr>
          <p:spPr>
            <a:xfrm>
              <a:off x="804863" y="3867150"/>
              <a:ext cx="41910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a:latin typeface="HG丸ｺﾞｼｯｸM-PRO" panose="020F0600000000000000" pitchFamily="50" charset="-128"/>
                  <a:ea typeface="HG丸ｺﾞｼｯｸM-PRO" panose="020F0600000000000000" pitchFamily="50" charset="-128"/>
                </a:rPr>
                <a:t>４月</a:t>
              </a:r>
            </a:p>
          </p:txBody>
        </p:sp>
        <p:sp>
          <p:nvSpPr>
            <p:cNvPr id="7" name="テキスト ボックス 32">
              <a:extLst>
                <a:ext uri="{FF2B5EF4-FFF2-40B4-BE49-F238E27FC236}">
                  <a16:creationId xmlns:a16="http://schemas.microsoft.com/office/drawing/2014/main" id="{00000000-0008-0000-0100-000021000000}"/>
                </a:ext>
              </a:extLst>
            </p:cNvPr>
            <p:cNvSpPr txBox="1"/>
            <p:nvPr/>
          </p:nvSpPr>
          <p:spPr>
            <a:xfrm>
              <a:off x="6367463" y="3867150"/>
              <a:ext cx="41910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a:latin typeface="HG丸ｺﾞｼｯｸM-PRO" panose="020F0600000000000000" pitchFamily="50" charset="-128"/>
                  <a:ea typeface="HG丸ｺﾞｼｯｸM-PRO" panose="020F0600000000000000" pitchFamily="50" charset="-128"/>
                </a:rPr>
                <a:t>３月</a:t>
              </a:r>
            </a:p>
          </p:txBody>
        </p:sp>
        <p:sp>
          <p:nvSpPr>
            <p:cNvPr id="8" name="テキスト ボックス 33">
              <a:extLst>
                <a:ext uri="{FF2B5EF4-FFF2-40B4-BE49-F238E27FC236}">
                  <a16:creationId xmlns:a16="http://schemas.microsoft.com/office/drawing/2014/main" id="{00000000-0008-0000-0100-000022000000}"/>
                </a:ext>
              </a:extLst>
            </p:cNvPr>
            <p:cNvSpPr txBox="1"/>
            <p:nvPr/>
          </p:nvSpPr>
          <p:spPr>
            <a:xfrm>
              <a:off x="5443538" y="3867150"/>
              <a:ext cx="41910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a:latin typeface="HG丸ｺﾞｼｯｸM-PRO" panose="020F0600000000000000" pitchFamily="50" charset="-128"/>
                  <a:ea typeface="HG丸ｺﾞｼｯｸM-PRO" panose="020F0600000000000000" pitchFamily="50" charset="-128"/>
                </a:rPr>
                <a:t>１月</a:t>
              </a:r>
            </a:p>
          </p:txBody>
        </p:sp>
        <p:sp>
          <p:nvSpPr>
            <p:cNvPr id="9" name="テキスト ボックス 34">
              <a:extLst>
                <a:ext uri="{FF2B5EF4-FFF2-40B4-BE49-F238E27FC236}">
                  <a16:creationId xmlns:a16="http://schemas.microsoft.com/office/drawing/2014/main" id="{00000000-0008-0000-0100-000023000000}"/>
                </a:ext>
              </a:extLst>
            </p:cNvPr>
            <p:cNvSpPr txBox="1"/>
            <p:nvPr/>
          </p:nvSpPr>
          <p:spPr>
            <a:xfrm>
              <a:off x="5910263" y="3867150"/>
              <a:ext cx="41910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a:latin typeface="HG丸ｺﾞｼｯｸM-PRO" panose="020F0600000000000000" pitchFamily="50" charset="-128"/>
                  <a:ea typeface="HG丸ｺﾞｼｯｸM-PRO" panose="020F0600000000000000" pitchFamily="50" charset="-128"/>
                </a:rPr>
                <a:t>２月</a:t>
              </a:r>
            </a:p>
          </p:txBody>
        </p:sp>
        <p:sp>
          <p:nvSpPr>
            <p:cNvPr id="10" name="テキスト ボックス 35">
              <a:extLst>
                <a:ext uri="{FF2B5EF4-FFF2-40B4-BE49-F238E27FC236}">
                  <a16:creationId xmlns:a16="http://schemas.microsoft.com/office/drawing/2014/main" id="{00000000-0008-0000-0100-000024000000}"/>
                </a:ext>
              </a:extLst>
            </p:cNvPr>
            <p:cNvSpPr txBox="1"/>
            <p:nvPr/>
          </p:nvSpPr>
          <p:spPr>
            <a:xfrm>
              <a:off x="4891088" y="3867150"/>
              <a:ext cx="51435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900">
                  <a:latin typeface="HG丸ｺﾞｼｯｸM-PRO" panose="020F0600000000000000" pitchFamily="50" charset="-128"/>
                  <a:ea typeface="HG丸ｺﾞｼｯｸM-PRO" panose="020F0600000000000000" pitchFamily="50" charset="-128"/>
                </a:rPr>
                <a:t>12</a:t>
              </a:r>
              <a:r>
                <a:rPr kumimoji="1" lang="ja-JP" altLang="en-US" sz="900">
                  <a:latin typeface="HG丸ｺﾞｼｯｸM-PRO" panose="020F0600000000000000" pitchFamily="50" charset="-128"/>
                  <a:ea typeface="HG丸ｺﾞｼｯｸM-PRO" panose="020F0600000000000000" pitchFamily="50" charset="-128"/>
                </a:rPr>
                <a:t>月</a:t>
              </a:r>
            </a:p>
          </p:txBody>
        </p:sp>
        <p:sp>
          <p:nvSpPr>
            <p:cNvPr id="11" name="テキスト ボックス 36">
              <a:extLst>
                <a:ext uri="{FF2B5EF4-FFF2-40B4-BE49-F238E27FC236}">
                  <a16:creationId xmlns:a16="http://schemas.microsoft.com/office/drawing/2014/main" id="{00000000-0008-0000-0100-000025000000}"/>
                </a:ext>
              </a:extLst>
            </p:cNvPr>
            <p:cNvSpPr txBox="1"/>
            <p:nvPr/>
          </p:nvSpPr>
          <p:spPr>
            <a:xfrm>
              <a:off x="4395788" y="3867150"/>
              <a:ext cx="47625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900">
                  <a:latin typeface="HG丸ｺﾞｼｯｸM-PRO" panose="020F0600000000000000" pitchFamily="50" charset="-128"/>
                  <a:ea typeface="HG丸ｺﾞｼｯｸM-PRO" panose="020F0600000000000000" pitchFamily="50" charset="-128"/>
                </a:rPr>
                <a:t>11</a:t>
              </a:r>
              <a:r>
                <a:rPr kumimoji="1" lang="ja-JP" altLang="en-US" sz="900">
                  <a:latin typeface="HG丸ｺﾞｼｯｸM-PRO" panose="020F0600000000000000" pitchFamily="50" charset="-128"/>
                  <a:ea typeface="HG丸ｺﾞｼｯｸM-PRO" panose="020F0600000000000000" pitchFamily="50" charset="-128"/>
                </a:rPr>
                <a:t>月</a:t>
              </a:r>
            </a:p>
          </p:txBody>
        </p:sp>
        <p:sp>
          <p:nvSpPr>
            <p:cNvPr id="12" name="テキスト ボックス 37">
              <a:extLst>
                <a:ext uri="{FF2B5EF4-FFF2-40B4-BE49-F238E27FC236}">
                  <a16:creationId xmlns:a16="http://schemas.microsoft.com/office/drawing/2014/main" id="{00000000-0008-0000-0100-000026000000}"/>
                </a:ext>
              </a:extLst>
            </p:cNvPr>
            <p:cNvSpPr txBox="1"/>
            <p:nvPr/>
          </p:nvSpPr>
          <p:spPr>
            <a:xfrm>
              <a:off x="3900488" y="3867150"/>
              <a:ext cx="47625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900">
                  <a:latin typeface="HG丸ｺﾞｼｯｸM-PRO" panose="020F0600000000000000" pitchFamily="50" charset="-128"/>
                  <a:ea typeface="HG丸ｺﾞｼｯｸM-PRO" panose="020F0600000000000000" pitchFamily="50" charset="-128"/>
                </a:rPr>
                <a:t>10</a:t>
              </a:r>
              <a:r>
                <a:rPr kumimoji="1" lang="ja-JP" altLang="en-US" sz="900">
                  <a:latin typeface="HG丸ｺﾞｼｯｸM-PRO" panose="020F0600000000000000" pitchFamily="50" charset="-128"/>
                  <a:ea typeface="HG丸ｺﾞｼｯｸM-PRO" panose="020F0600000000000000" pitchFamily="50" charset="-128"/>
                </a:rPr>
                <a:t>月</a:t>
              </a:r>
            </a:p>
          </p:txBody>
        </p:sp>
        <p:sp>
          <p:nvSpPr>
            <p:cNvPr id="13" name="テキスト ボックス 38">
              <a:extLst>
                <a:ext uri="{FF2B5EF4-FFF2-40B4-BE49-F238E27FC236}">
                  <a16:creationId xmlns:a16="http://schemas.microsoft.com/office/drawing/2014/main" id="{00000000-0008-0000-0100-000027000000}"/>
                </a:ext>
              </a:extLst>
            </p:cNvPr>
            <p:cNvSpPr txBox="1"/>
            <p:nvPr/>
          </p:nvSpPr>
          <p:spPr>
            <a:xfrm>
              <a:off x="3424238" y="3867150"/>
              <a:ext cx="41910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a:latin typeface="HG丸ｺﾞｼｯｸM-PRO" panose="020F0600000000000000" pitchFamily="50" charset="-128"/>
                  <a:ea typeface="HG丸ｺﾞｼｯｸM-PRO" panose="020F0600000000000000" pitchFamily="50" charset="-128"/>
                </a:rPr>
                <a:t>９月</a:t>
              </a:r>
            </a:p>
          </p:txBody>
        </p:sp>
        <p:sp>
          <p:nvSpPr>
            <p:cNvPr id="14" name="テキスト ボックス 39">
              <a:extLst>
                <a:ext uri="{FF2B5EF4-FFF2-40B4-BE49-F238E27FC236}">
                  <a16:creationId xmlns:a16="http://schemas.microsoft.com/office/drawing/2014/main" id="{00000000-0008-0000-0100-000028000000}"/>
                </a:ext>
              </a:extLst>
            </p:cNvPr>
            <p:cNvSpPr txBox="1"/>
            <p:nvPr/>
          </p:nvSpPr>
          <p:spPr>
            <a:xfrm>
              <a:off x="1890713" y="3867150"/>
              <a:ext cx="41910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a:latin typeface="HG丸ｺﾞｼｯｸM-PRO" panose="020F0600000000000000" pitchFamily="50" charset="-128"/>
                  <a:ea typeface="HG丸ｺﾞｼｯｸM-PRO" panose="020F0600000000000000" pitchFamily="50" charset="-128"/>
                </a:rPr>
                <a:t>６月</a:t>
              </a:r>
            </a:p>
          </p:txBody>
        </p:sp>
        <p:sp>
          <p:nvSpPr>
            <p:cNvPr id="15" name="テキスト ボックス 40">
              <a:extLst>
                <a:ext uri="{FF2B5EF4-FFF2-40B4-BE49-F238E27FC236}">
                  <a16:creationId xmlns:a16="http://schemas.microsoft.com/office/drawing/2014/main" id="{00000000-0008-0000-0100-000029000000}"/>
                </a:ext>
              </a:extLst>
            </p:cNvPr>
            <p:cNvSpPr txBox="1"/>
            <p:nvPr/>
          </p:nvSpPr>
          <p:spPr>
            <a:xfrm>
              <a:off x="2881313" y="3867150"/>
              <a:ext cx="41910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a:latin typeface="HG丸ｺﾞｼｯｸM-PRO" panose="020F0600000000000000" pitchFamily="50" charset="-128"/>
                  <a:ea typeface="HG丸ｺﾞｼｯｸM-PRO" panose="020F0600000000000000" pitchFamily="50" charset="-128"/>
                </a:rPr>
                <a:t>８月</a:t>
              </a:r>
            </a:p>
          </p:txBody>
        </p:sp>
        <p:sp>
          <p:nvSpPr>
            <p:cNvPr id="16" name="テキスト ボックス 41">
              <a:extLst>
                <a:ext uri="{FF2B5EF4-FFF2-40B4-BE49-F238E27FC236}">
                  <a16:creationId xmlns:a16="http://schemas.microsoft.com/office/drawing/2014/main" id="{00000000-0008-0000-0100-00002A000000}"/>
                </a:ext>
              </a:extLst>
            </p:cNvPr>
            <p:cNvSpPr txBox="1"/>
            <p:nvPr/>
          </p:nvSpPr>
          <p:spPr>
            <a:xfrm>
              <a:off x="2386013" y="3867150"/>
              <a:ext cx="41910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a:latin typeface="HG丸ｺﾞｼｯｸM-PRO" panose="020F0600000000000000" pitchFamily="50" charset="-128"/>
                  <a:ea typeface="HG丸ｺﾞｼｯｸM-PRO" panose="020F0600000000000000" pitchFamily="50" charset="-128"/>
                </a:rPr>
                <a:t>７月</a:t>
              </a:r>
            </a:p>
          </p:txBody>
        </p:sp>
        <p:sp>
          <p:nvSpPr>
            <p:cNvPr id="17" name="テキスト ボックス 42">
              <a:extLst>
                <a:ext uri="{FF2B5EF4-FFF2-40B4-BE49-F238E27FC236}">
                  <a16:creationId xmlns:a16="http://schemas.microsoft.com/office/drawing/2014/main" id="{00000000-0008-0000-0100-00002B000000}"/>
                </a:ext>
              </a:extLst>
            </p:cNvPr>
            <p:cNvSpPr txBox="1"/>
            <p:nvPr/>
          </p:nvSpPr>
          <p:spPr>
            <a:xfrm>
              <a:off x="1357313" y="3867150"/>
              <a:ext cx="41910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a:latin typeface="HG丸ｺﾞｼｯｸM-PRO" panose="020F0600000000000000" pitchFamily="50" charset="-128"/>
                  <a:ea typeface="HG丸ｺﾞｼｯｸM-PRO" panose="020F0600000000000000" pitchFamily="50" charset="-128"/>
                </a:rPr>
                <a:t>５月</a:t>
              </a:r>
            </a:p>
          </p:txBody>
        </p:sp>
        <p:sp>
          <p:nvSpPr>
            <p:cNvPr id="18" name="テキスト ボックス 45">
              <a:extLst>
                <a:ext uri="{FF2B5EF4-FFF2-40B4-BE49-F238E27FC236}">
                  <a16:creationId xmlns:a16="http://schemas.microsoft.com/office/drawing/2014/main" id="{00000000-0008-0000-0100-00002E000000}"/>
                </a:ext>
              </a:extLst>
            </p:cNvPr>
            <p:cNvSpPr txBox="1"/>
            <p:nvPr/>
          </p:nvSpPr>
          <p:spPr>
            <a:xfrm>
              <a:off x="366713" y="857250"/>
              <a:ext cx="333375"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a:latin typeface="HG丸ｺﾞｼｯｸM-PRO" panose="020F0600000000000000" pitchFamily="50" charset="-128"/>
                  <a:ea typeface="HG丸ｺﾞｼｯｸM-PRO" panose="020F0600000000000000" pitchFamily="50" charset="-128"/>
                </a:rPr>
                <a:t>０</a:t>
              </a:r>
            </a:p>
          </p:txBody>
        </p:sp>
        <p:sp>
          <p:nvSpPr>
            <p:cNvPr id="19" name="テキスト ボックス 46">
              <a:extLst>
                <a:ext uri="{FF2B5EF4-FFF2-40B4-BE49-F238E27FC236}">
                  <a16:creationId xmlns:a16="http://schemas.microsoft.com/office/drawing/2014/main" id="{00000000-0008-0000-0100-00002F000000}"/>
                </a:ext>
              </a:extLst>
            </p:cNvPr>
            <p:cNvSpPr txBox="1"/>
            <p:nvPr/>
          </p:nvSpPr>
          <p:spPr>
            <a:xfrm>
              <a:off x="280988" y="1657350"/>
              <a:ext cx="409576"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200">
                  <a:latin typeface="HG丸ｺﾞｼｯｸM-PRO" panose="020F0600000000000000" pitchFamily="50" charset="-128"/>
                  <a:ea typeface="HG丸ｺﾞｼｯｸM-PRO" panose="020F0600000000000000" pitchFamily="50" charset="-128"/>
                </a:rPr>
                <a:t>10</a:t>
              </a:r>
              <a:endParaRPr kumimoji="1" lang="ja-JP" altLang="en-US" sz="1200">
                <a:latin typeface="HG丸ｺﾞｼｯｸM-PRO" panose="020F0600000000000000" pitchFamily="50" charset="-128"/>
                <a:ea typeface="HG丸ｺﾞｼｯｸM-PRO" panose="020F0600000000000000" pitchFamily="50" charset="-128"/>
              </a:endParaRPr>
            </a:p>
          </p:txBody>
        </p:sp>
        <p:sp>
          <p:nvSpPr>
            <p:cNvPr id="20" name="テキスト ボックス 48">
              <a:extLst>
                <a:ext uri="{FF2B5EF4-FFF2-40B4-BE49-F238E27FC236}">
                  <a16:creationId xmlns:a16="http://schemas.microsoft.com/office/drawing/2014/main" id="{00000000-0008-0000-0100-000031000000}"/>
                </a:ext>
              </a:extLst>
            </p:cNvPr>
            <p:cNvSpPr txBox="1"/>
            <p:nvPr/>
          </p:nvSpPr>
          <p:spPr>
            <a:xfrm>
              <a:off x="280988" y="2476500"/>
              <a:ext cx="428625"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200">
                  <a:latin typeface="HG丸ｺﾞｼｯｸM-PRO" panose="020F0600000000000000" pitchFamily="50" charset="-128"/>
                  <a:ea typeface="HG丸ｺﾞｼｯｸM-PRO" panose="020F0600000000000000" pitchFamily="50" charset="-128"/>
                </a:rPr>
                <a:t>20</a:t>
              </a:r>
              <a:endParaRPr kumimoji="1" lang="ja-JP" altLang="en-US" sz="1200">
                <a:latin typeface="HG丸ｺﾞｼｯｸM-PRO" panose="020F0600000000000000" pitchFamily="50" charset="-128"/>
                <a:ea typeface="HG丸ｺﾞｼｯｸM-PRO" panose="020F0600000000000000" pitchFamily="50" charset="-128"/>
              </a:endParaRPr>
            </a:p>
          </p:txBody>
        </p:sp>
        <p:sp>
          <p:nvSpPr>
            <p:cNvPr id="21" name="テキスト ボックス 49">
              <a:extLst>
                <a:ext uri="{FF2B5EF4-FFF2-40B4-BE49-F238E27FC236}">
                  <a16:creationId xmlns:a16="http://schemas.microsoft.com/office/drawing/2014/main" id="{00000000-0008-0000-0100-000032000000}"/>
                </a:ext>
              </a:extLst>
            </p:cNvPr>
            <p:cNvSpPr txBox="1"/>
            <p:nvPr/>
          </p:nvSpPr>
          <p:spPr>
            <a:xfrm>
              <a:off x="290513" y="3324225"/>
              <a:ext cx="419100"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200">
                  <a:latin typeface="HG丸ｺﾞｼｯｸM-PRO" panose="020F0600000000000000" pitchFamily="50" charset="-128"/>
                  <a:ea typeface="HG丸ｺﾞｼｯｸM-PRO" panose="020F0600000000000000" pitchFamily="50" charset="-128"/>
                </a:rPr>
                <a:t>30</a:t>
              </a:r>
              <a:endParaRPr kumimoji="1" lang="ja-JP" altLang="en-US" sz="1200">
                <a:latin typeface="HG丸ｺﾞｼｯｸM-PRO" panose="020F0600000000000000" pitchFamily="50" charset="-128"/>
                <a:ea typeface="HG丸ｺﾞｼｯｸM-PRO" panose="020F0600000000000000" pitchFamily="50" charset="-128"/>
              </a:endParaRPr>
            </a:p>
          </p:txBody>
        </p:sp>
        <p:sp>
          <p:nvSpPr>
            <p:cNvPr id="22" name="テキスト ボックス 53">
              <a:extLst>
                <a:ext uri="{FF2B5EF4-FFF2-40B4-BE49-F238E27FC236}">
                  <a16:creationId xmlns:a16="http://schemas.microsoft.com/office/drawing/2014/main" id="{00000000-0008-0000-0100-000036000000}"/>
                </a:ext>
              </a:extLst>
            </p:cNvPr>
            <p:cNvSpPr txBox="1"/>
            <p:nvPr/>
          </p:nvSpPr>
          <p:spPr>
            <a:xfrm rot="16200000">
              <a:off x="-385763" y="2009776"/>
              <a:ext cx="1095375" cy="3238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400">
                  <a:latin typeface="Times New Roman" panose="02020603050405020304" pitchFamily="18" charset="0"/>
                  <a:cs typeface="Times New Roman" panose="02020603050405020304" pitchFamily="18" charset="0"/>
                </a:rPr>
                <a:t>Depth </a:t>
              </a:r>
              <a:r>
                <a:rPr kumimoji="1" lang="ja-JP" altLang="en-US" sz="1400">
                  <a:latin typeface="Times New Roman" panose="02020603050405020304" pitchFamily="18" charset="0"/>
                  <a:cs typeface="Times New Roman" panose="02020603050405020304" pitchFamily="18" charset="0"/>
                </a:rPr>
                <a:t>（</a:t>
              </a:r>
              <a:r>
                <a:rPr kumimoji="1" lang="en-US" altLang="ja-JP" sz="1400">
                  <a:latin typeface="Times New Roman" panose="02020603050405020304" pitchFamily="18" charset="0"/>
                  <a:cs typeface="Times New Roman" panose="02020603050405020304" pitchFamily="18" charset="0"/>
                </a:rPr>
                <a:t>m</a:t>
              </a:r>
              <a:r>
                <a:rPr kumimoji="1" lang="ja-JP" altLang="en-US" sz="1400">
                  <a:latin typeface="Times New Roman" panose="02020603050405020304" pitchFamily="18" charset="0"/>
                  <a:cs typeface="Times New Roman" panose="02020603050405020304" pitchFamily="18" charset="0"/>
                </a:rPr>
                <a:t>）</a:t>
              </a:r>
            </a:p>
          </p:txBody>
        </p:sp>
        <p:sp>
          <p:nvSpPr>
            <p:cNvPr id="23" name="テキスト ボックス 54">
              <a:extLst>
                <a:ext uri="{FF2B5EF4-FFF2-40B4-BE49-F238E27FC236}">
                  <a16:creationId xmlns:a16="http://schemas.microsoft.com/office/drawing/2014/main" id="{00000000-0008-0000-0100-000037000000}"/>
                </a:ext>
              </a:extLst>
            </p:cNvPr>
            <p:cNvSpPr txBox="1"/>
            <p:nvPr/>
          </p:nvSpPr>
          <p:spPr>
            <a:xfrm>
              <a:off x="3081336" y="4076700"/>
              <a:ext cx="1381127" cy="33337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600">
                  <a:latin typeface="Times New Roman" panose="02020603050405020304" pitchFamily="18" charset="0"/>
                  <a:cs typeface="Times New Roman" panose="02020603050405020304" pitchFamily="18" charset="0"/>
                </a:rPr>
                <a:t>Time</a:t>
              </a:r>
              <a:r>
                <a:rPr kumimoji="1" lang="en-US" altLang="ja-JP" sz="1600" baseline="0">
                  <a:latin typeface="Times New Roman" panose="02020603050405020304" pitchFamily="18" charset="0"/>
                  <a:cs typeface="Times New Roman" panose="02020603050405020304" pitchFamily="18" charset="0"/>
                </a:rPr>
                <a:t> (month)</a:t>
              </a:r>
            </a:p>
            <a:p>
              <a:endParaRPr kumimoji="1" lang="ja-JP" altLang="en-US" sz="1600">
                <a:latin typeface="Times New Roman" panose="02020603050405020304" pitchFamily="18" charset="0"/>
                <a:cs typeface="Times New Roman" panose="02020603050405020304" pitchFamily="18" charset="0"/>
              </a:endParaRPr>
            </a:p>
          </p:txBody>
        </p:sp>
      </p:grpSp>
      <p:sp>
        <p:nvSpPr>
          <p:cNvPr id="3" name="テキスト ボックス 2">
            <a:extLst>
              <a:ext uri="{FF2B5EF4-FFF2-40B4-BE49-F238E27FC236}">
                <a16:creationId xmlns:a16="http://schemas.microsoft.com/office/drawing/2014/main" id="{04467931-2AA2-4C2D-B83C-866CDB0B91CF}"/>
              </a:ext>
            </a:extLst>
          </p:cNvPr>
          <p:cNvSpPr txBox="1"/>
          <p:nvPr/>
        </p:nvSpPr>
        <p:spPr>
          <a:xfrm>
            <a:off x="3439763" y="6310930"/>
            <a:ext cx="7790944" cy="338554"/>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cs typeface="BrowalliaUPC" panose="020B0502040204020203" pitchFamily="34" charset="-34"/>
              </a:rPr>
              <a:t>水温成層の季節変化（一季成層型の水域）参考：有田他著，水圏の環境</a:t>
            </a:r>
          </a:p>
        </p:txBody>
      </p:sp>
      <p:sp>
        <p:nvSpPr>
          <p:cNvPr id="44" name="テキスト ボックス 43">
            <a:extLst>
              <a:ext uri="{FF2B5EF4-FFF2-40B4-BE49-F238E27FC236}">
                <a16:creationId xmlns:a16="http://schemas.microsoft.com/office/drawing/2014/main" id="{0D7BA527-DEEA-4BAD-91E7-6E8ADE990CA5}"/>
              </a:ext>
            </a:extLst>
          </p:cNvPr>
          <p:cNvSpPr txBox="1"/>
          <p:nvPr/>
        </p:nvSpPr>
        <p:spPr>
          <a:xfrm>
            <a:off x="7569993" y="3974998"/>
            <a:ext cx="1519811" cy="307777"/>
          </a:xfrm>
          <a:prstGeom prst="rect">
            <a:avLst/>
          </a:prstGeom>
          <a:noFill/>
        </p:spPr>
        <p:txBody>
          <a:bodyPr wrap="square" rtlCol="0">
            <a:spAutoFit/>
          </a:bodyPr>
          <a:lstStyle/>
          <a:p>
            <a:r>
              <a:rPr kumimoji="1" lang="ja-JP" altLang="en-US" sz="1400" dirty="0">
                <a:solidFill>
                  <a:srgbClr val="FF0000"/>
                </a:solidFill>
                <a:latin typeface="HG丸ｺﾞｼｯｸM-PRO" panose="020F0600000000000000" pitchFamily="50" charset="-128"/>
                <a:ea typeface="HG丸ｺﾞｼｯｸM-PRO" panose="020F0600000000000000" pitchFamily="50" charset="-128"/>
              </a:rPr>
              <a:t>密度一様分布</a:t>
            </a:r>
          </a:p>
        </p:txBody>
      </p:sp>
    </p:spTree>
    <p:extLst>
      <p:ext uri="{BB962C8B-B14F-4D97-AF65-F5344CB8AC3E}">
        <p14:creationId xmlns:p14="http://schemas.microsoft.com/office/powerpoint/2010/main" val="138202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B5364F-2702-4120-A11C-54BA26CD9B15}"/>
              </a:ext>
            </a:extLst>
          </p:cNvPr>
          <p:cNvSpPr>
            <a:spLocks noGrp="1"/>
          </p:cNvSpPr>
          <p:nvPr>
            <p:ph type="title"/>
          </p:nvPr>
        </p:nvSpPr>
        <p:spPr/>
        <p:txBody>
          <a:bodyPr/>
          <a:lstStyle/>
          <a:p>
            <a:r>
              <a:rPr kumimoji="1" lang="ja-JP" altLang="en-US" dirty="0">
                <a:latin typeface="HG丸ｺﾞｼｯｸM-PRO" panose="020F0600000000000000" pitchFamily="50" charset="-128"/>
                <a:ea typeface="HG丸ｺﾞｼｯｸM-PRO" panose="020F0600000000000000" pitchFamily="50" charset="-128"/>
              </a:rPr>
              <a:t>水温成層変動</a:t>
            </a:r>
            <a:r>
              <a:rPr kumimoji="1" lang="ja-JP" altLang="en-US" sz="2800" dirty="0">
                <a:latin typeface="HG丸ｺﾞｼｯｸM-PRO" panose="020F0600000000000000" pitchFamily="50" charset="-128"/>
                <a:ea typeface="HG丸ｺﾞｼｯｸM-PRO" panose="020F0600000000000000" pitchFamily="50" charset="-128"/>
              </a:rPr>
              <a:t>（１時間インターバル）</a:t>
            </a:r>
            <a:r>
              <a:rPr kumimoji="1" lang="en-US" altLang="ja-JP" sz="2800" dirty="0">
                <a:latin typeface="HG丸ｺﾞｼｯｸM-PRO" panose="020F0600000000000000" pitchFamily="50" charset="-128"/>
              </a:rPr>
              <a:t>(1999</a:t>
            </a:r>
            <a:r>
              <a:rPr kumimoji="1" lang="ja-JP" altLang="en-US" sz="2800" dirty="0">
                <a:latin typeface="HG丸ｺﾞｼｯｸM-PRO" panose="020F0600000000000000" pitchFamily="50" charset="-128"/>
              </a:rPr>
              <a:t>年</a:t>
            </a:r>
            <a:r>
              <a:rPr kumimoji="1" lang="en-US" altLang="ja-JP" sz="2800" dirty="0">
                <a:latin typeface="HG丸ｺﾞｼｯｸM-PRO" panose="020F0600000000000000" pitchFamily="50" charset="-128"/>
              </a:rPr>
              <a:t>10</a:t>
            </a:r>
            <a:r>
              <a:rPr kumimoji="1" lang="ja-JP" altLang="en-US" sz="2800" dirty="0">
                <a:latin typeface="HG丸ｺﾞｼｯｸM-PRO" panose="020F0600000000000000" pitchFamily="50" charset="-128"/>
              </a:rPr>
              <a:t>月</a:t>
            </a:r>
            <a:r>
              <a:rPr kumimoji="1" lang="en-US" altLang="ja-JP" sz="2800" dirty="0">
                <a:latin typeface="HG丸ｺﾞｼｯｸM-PRO" panose="020F0600000000000000" pitchFamily="50" charset="-128"/>
              </a:rPr>
              <a:t>)</a:t>
            </a:r>
            <a:endParaRPr kumimoji="1" lang="ja-JP" altLang="en-US" sz="2800" dirty="0">
              <a:latin typeface="HG丸ｺﾞｼｯｸM-PRO" panose="020F0600000000000000" pitchFamily="50" charset="-128"/>
            </a:endParaRPr>
          </a:p>
        </p:txBody>
      </p:sp>
      <p:pic>
        <p:nvPicPr>
          <p:cNvPr id="4" name="Picture 2" descr="C:\My Documents\卒論\animetion\transform&amp;BMP\0001.bmp">
            <a:extLst>
              <a:ext uri="{FF2B5EF4-FFF2-40B4-BE49-F238E27FC236}">
                <a16:creationId xmlns:a16="http://schemas.microsoft.com/office/drawing/2014/main" id="{4C0222F8-174B-42C7-BF65-B43EE8C0D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260" y="1642150"/>
            <a:ext cx="195202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My Documents\卒論\animetion\transform&amp;BMP\0001.bmp">
            <a:extLst>
              <a:ext uri="{FF2B5EF4-FFF2-40B4-BE49-F238E27FC236}">
                <a16:creationId xmlns:a16="http://schemas.microsoft.com/office/drawing/2014/main" id="{98420474-9356-45B9-8AAF-42CB07D69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6762" y="1642150"/>
            <a:ext cx="195202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My Documents\卒論\animetion\transform&amp;BMP\0013.bmp">
            <a:extLst>
              <a:ext uri="{FF2B5EF4-FFF2-40B4-BE49-F238E27FC236}">
                <a16:creationId xmlns:a16="http://schemas.microsoft.com/office/drawing/2014/main" id="{FF89DA8F-FFB5-49A6-BCEC-265C04D71AF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26812" y="1626384"/>
            <a:ext cx="195202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My Documents\卒論\animetion\transform&amp;BMP\0019.bmp">
            <a:extLst>
              <a:ext uri="{FF2B5EF4-FFF2-40B4-BE49-F238E27FC236}">
                <a16:creationId xmlns:a16="http://schemas.microsoft.com/office/drawing/2014/main" id="{C697089B-46B7-4EE9-9774-FF7AC0059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112" y="1626384"/>
            <a:ext cx="195202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My Documents\卒論\animetion\transform&amp;BMP\0025.bmp">
            <a:extLst>
              <a:ext uri="{FF2B5EF4-FFF2-40B4-BE49-F238E27FC236}">
                <a16:creationId xmlns:a16="http://schemas.microsoft.com/office/drawing/2014/main" id="{C439F5D9-5FE5-422F-961D-4A67C11CC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3582" y="1626384"/>
            <a:ext cx="195202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My Documents\卒論\animetion\2125transform&amp;BMP\0031.bmp">
            <a:extLst>
              <a:ext uri="{FF2B5EF4-FFF2-40B4-BE49-F238E27FC236}">
                <a16:creationId xmlns:a16="http://schemas.microsoft.com/office/drawing/2014/main" id="{96036776-4373-44C2-8F35-7286A554F3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478" y="2951947"/>
            <a:ext cx="195202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My Documents\卒論\animetion\2125transform&amp;BMP\0037.bmp">
            <a:extLst>
              <a:ext uri="{FF2B5EF4-FFF2-40B4-BE49-F238E27FC236}">
                <a16:creationId xmlns:a16="http://schemas.microsoft.com/office/drawing/2014/main" id="{C96045EF-1338-4963-9729-26EE9FBD15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9621" y="2983479"/>
            <a:ext cx="2034063" cy="1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My Documents\卒論\animetion\2125transform&amp;BMP\0043.bmp">
            <a:extLst>
              <a:ext uri="{FF2B5EF4-FFF2-40B4-BE49-F238E27FC236}">
                <a16:creationId xmlns:a16="http://schemas.microsoft.com/office/drawing/2014/main" id="{A76C0BDD-0B4F-4E88-957B-E5C2E4D286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6030" y="2983479"/>
            <a:ext cx="195202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My Documents\卒論\animetion\2125transform&amp;BMP\0049.bmp">
            <a:extLst>
              <a:ext uri="{FF2B5EF4-FFF2-40B4-BE49-F238E27FC236}">
                <a16:creationId xmlns:a16="http://schemas.microsoft.com/office/drawing/2014/main" id="{5AF3A530-CB64-4B09-B2D3-8A829080B4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6863" y="2951947"/>
            <a:ext cx="195202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My Documents\卒論\animetion\2125transform&amp;BMP\0055.bmp">
            <a:extLst>
              <a:ext uri="{FF2B5EF4-FFF2-40B4-BE49-F238E27FC236}">
                <a16:creationId xmlns:a16="http://schemas.microsoft.com/office/drawing/2014/main" id="{DE9E58BA-A19E-4B6B-A532-94E82C52CB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79159" y="2951947"/>
            <a:ext cx="1904105" cy="129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My Documents\卒論\animetion\2125transform&amp;BMP\0061.bmp">
            <a:extLst>
              <a:ext uri="{FF2B5EF4-FFF2-40B4-BE49-F238E27FC236}">
                <a16:creationId xmlns:a16="http://schemas.microsoft.com/office/drawing/2014/main" id="{6F280349-18F2-482E-9F6C-D728F9D4D5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8478" y="4261743"/>
            <a:ext cx="1904105" cy="129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My Documents\卒論\animetion\2125transform&amp;BMP\0067.bmp">
            <a:extLst>
              <a:ext uri="{FF2B5EF4-FFF2-40B4-BE49-F238E27FC236}">
                <a16:creationId xmlns:a16="http://schemas.microsoft.com/office/drawing/2014/main" id="{6AA0361F-8546-4814-9B8B-309C2C1846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09621" y="4244967"/>
            <a:ext cx="2034062" cy="138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My Documents\卒論\animetion\2125transform&amp;BMP\0073.bmp">
            <a:extLst>
              <a:ext uri="{FF2B5EF4-FFF2-40B4-BE49-F238E27FC236}">
                <a16:creationId xmlns:a16="http://schemas.microsoft.com/office/drawing/2014/main" id="{DACCABE8-A1FE-406E-BFF4-A65C014F36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81523" y="4245471"/>
            <a:ext cx="195202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My Documents\卒論\animetion\2125transform&amp;BMP\0079.bmp">
            <a:extLst>
              <a:ext uri="{FF2B5EF4-FFF2-40B4-BE49-F238E27FC236}">
                <a16:creationId xmlns:a16="http://schemas.microsoft.com/office/drawing/2014/main" id="{2891B8AB-C212-42B0-9CE6-566B2F887C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96079" y="4244967"/>
            <a:ext cx="1928811" cy="130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My Documents\卒論\animetion\2125transform&amp;BMP\0085.bmp">
            <a:extLst>
              <a:ext uri="{FF2B5EF4-FFF2-40B4-BE49-F238E27FC236}">
                <a16:creationId xmlns:a16="http://schemas.microsoft.com/office/drawing/2014/main" id="{78E5BC81-4FCC-44C9-832A-5D57930A58C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39550" y="4280703"/>
            <a:ext cx="1928811" cy="130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My Documents\卒論\animetion\2125transform&amp;BMP\0091.bmp">
            <a:extLst>
              <a:ext uri="{FF2B5EF4-FFF2-40B4-BE49-F238E27FC236}">
                <a16:creationId xmlns:a16="http://schemas.microsoft.com/office/drawing/2014/main" id="{7AF11A2F-5F51-4789-BC63-A1FDEC57401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9260" y="5538999"/>
            <a:ext cx="1905592" cy="129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My Documents\卒論\animetion\2125transform&amp;BMP\0097.bmp">
            <a:extLst>
              <a:ext uri="{FF2B5EF4-FFF2-40B4-BE49-F238E27FC236}">
                <a16:creationId xmlns:a16="http://schemas.microsoft.com/office/drawing/2014/main" id="{5956894E-5D9E-4746-A9FD-74151508359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88839" y="5587306"/>
            <a:ext cx="1999951" cy="135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My Documents\卒論\animetion\2125transform&amp;BMP\0103.bmp">
            <a:extLst>
              <a:ext uri="{FF2B5EF4-FFF2-40B4-BE49-F238E27FC236}">
                <a16:creationId xmlns:a16="http://schemas.microsoft.com/office/drawing/2014/main" id="{BB29EBC1-1E04-4EDA-80A7-5F58729AA1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77794" y="5538999"/>
            <a:ext cx="1928811" cy="130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My Documents\卒論\animetion\2125transform&amp;BMP\0109.bmp">
            <a:extLst>
              <a:ext uri="{FF2B5EF4-FFF2-40B4-BE49-F238E27FC236}">
                <a16:creationId xmlns:a16="http://schemas.microsoft.com/office/drawing/2014/main" id="{AF48989A-534F-4C9E-8348-0C6C6A4CBC5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94789" y="5522221"/>
            <a:ext cx="1928811" cy="130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My Documents\卒論\animetion\2125transform&amp;BMP\0115.bmp">
            <a:extLst>
              <a:ext uri="{FF2B5EF4-FFF2-40B4-BE49-F238E27FC236}">
                <a16:creationId xmlns:a16="http://schemas.microsoft.com/office/drawing/2014/main" id="{1EFE0B32-FCAB-4D49-8A69-D388CE741B6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22492" y="5522326"/>
            <a:ext cx="1945869" cy="132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23">
            <a:extLst>
              <a:ext uri="{FF2B5EF4-FFF2-40B4-BE49-F238E27FC236}">
                <a16:creationId xmlns:a16="http://schemas.microsoft.com/office/drawing/2014/main" id="{67D99081-2CF2-490D-979C-D329F51B4FB9}"/>
              </a:ext>
            </a:extLst>
          </p:cNvPr>
          <p:cNvSpPr txBox="1"/>
          <p:nvPr/>
        </p:nvSpPr>
        <p:spPr>
          <a:xfrm>
            <a:off x="6668815" y="10822"/>
            <a:ext cx="5675582" cy="369332"/>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令和元年度第</a:t>
            </a:r>
            <a:r>
              <a:rPr lang="en-US" altLang="ja-JP" dirty="0">
                <a:latin typeface="HG丸ｺﾞｼｯｸM-PRO" panose="020F0600000000000000" pitchFamily="50" charset="-128"/>
                <a:ea typeface="HG丸ｺﾞｼｯｸM-PRO" panose="020F0600000000000000" pitchFamily="50" charset="-128"/>
              </a:rPr>
              <a:t>62</a:t>
            </a:r>
            <a:r>
              <a:rPr lang="ja-JP" altLang="en-US" dirty="0">
                <a:latin typeface="HG丸ｺﾞｼｯｸM-PRO" panose="020F0600000000000000" pitchFamily="50" charset="-128"/>
                <a:ea typeface="HG丸ｺﾞｼｯｸM-PRO" panose="020F0600000000000000" pitchFamily="50" charset="-128"/>
              </a:rPr>
              <a:t>回日本大学工学部</a:t>
            </a:r>
            <a:r>
              <a:rPr kumimoji="1" lang="ja-JP" altLang="en-US" dirty="0">
                <a:latin typeface="HG丸ｺﾞｼｯｸM-PRO" panose="020F0600000000000000" pitchFamily="50" charset="-128"/>
                <a:ea typeface="HG丸ｺﾞｼｯｸM-PRO" panose="020F0600000000000000" pitchFamily="50" charset="-128"/>
              </a:rPr>
              <a:t>学術研究報告会</a:t>
            </a:r>
          </a:p>
        </p:txBody>
      </p:sp>
    </p:spTree>
    <p:extLst>
      <p:ext uri="{BB962C8B-B14F-4D97-AF65-F5344CB8AC3E}">
        <p14:creationId xmlns:p14="http://schemas.microsoft.com/office/powerpoint/2010/main" val="31136060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1702</Words>
  <Application>Microsoft Office PowerPoint</Application>
  <PresentationFormat>ワイド画面</PresentationFormat>
  <Paragraphs>197</Paragraphs>
  <Slides>16</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16</vt:i4>
      </vt:variant>
    </vt:vector>
  </HeadingPairs>
  <TitlesOfParts>
    <vt:vector size="26" baseType="lpstr">
      <vt:lpstr>AR P丸ゴシック体M</vt:lpstr>
      <vt:lpstr>HG丸ｺﾞｼｯｸM-PRO</vt:lpstr>
      <vt:lpstr>ＭＳ Ｐゴシック</vt:lpstr>
      <vt:lpstr>游ゴシック</vt:lpstr>
      <vt:lpstr>游ゴシック Light</vt:lpstr>
      <vt:lpstr>Arial</vt:lpstr>
      <vt:lpstr>Arial Black</vt:lpstr>
      <vt:lpstr>Century</vt:lpstr>
      <vt:lpstr>Times New Roman</vt:lpstr>
      <vt:lpstr>Office テーマ</vt:lpstr>
      <vt:lpstr>猪苗代湖の鉛直循環過程における　　　　　水温成層と水質変動 </vt:lpstr>
      <vt:lpstr>研究目的</vt:lpstr>
      <vt:lpstr>猪苗代湖概要</vt:lpstr>
      <vt:lpstr>猪苗代湖の立体図と特徴</vt:lpstr>
      <vt:lpstr>湖心におけるｐH，COD経年変化</vt:lpstr>
      <vt:lpstr>湖心におけるｐH，大腸菌群数</vt:lpstr>
      <vt:lpstr>水温鉛直分布（表水層・水温躍層・深水層）</vt:lpstr>
      <vt:lpstr>猪苗代湖の水温成層変化過程イメージ</vt:lpstr>
      <vt:lpstr>水温成層変動（１時間インターバル）(1999年10月)</vt:lpstr>
      <vt:lpstr>湖心における鉛直水温分布（2001.11₋2002.11） </vt:lpstr>
      <vt:lpstr>4. 湖心における鉛直水質調査結果</vt:lpstr>
      <vt:lpstr>4. 湖心における鉛直水質調査結果</vt:lpstr>
      <vt:lpstr>5. 福島県水質年報による水質の検討 </vt:lpstr>
      <vt:lpstr>5. 福島県水質年報による水質の検討</vt:lpstr>
      <vt:lpstr>まとめ</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猪苗代湖の鉛直循環過程における　　　　　水温成層と水質変動</dc:title>
  <dc:creator>豊 藤田</dc:creator>
  <cp:lastModifiedBy>豊 藤田</cp:lastModifiedBy>
  <cp:revision>49</cp:revision>
  <cp:lastPrinted>2019-12-06T05:35:07Z</cp:lastPrinted>
  <dcterms:created xsi:type="dcterms:W3CDTF">2019-12-05T01:06:10Z</dcterms:created>
  <dcterms:modified xsi:type="dcterms:W3CDTF">2019-12-06T12:32:26Z</dcterms:modified>
</cp:coreProperties>
</file>